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9" r:id="rId2"/>
    <p:sldId id="269" r:id="rId3"/>
    <p:sldId id="256" r:id="rId4"/>
    <p:sldId id="264" r:id="rId5"/>
    <p:sldId id="257" r:id="rId6"/>
    <p:sldId id="271" r:id="rId7"/>
    <p:sldId id="272" r:id="rId8"/>
    <p:sldId id="258" r:id="rId9"/>
    <p:sldId id="273" r:id="rId10"/>
    <p:sldId id="274" r:id="rId11"/>
    <p:sldId id="275" r:id="rId12"/>
    <p:sldId id="277" r:id="rId13"/>
    <p:sldId id="276" r:id="rId14"/>
    <p:sldId id="278" r:id="rId15"/>
    <p:sldId id="279" r:id="rId16"/>
    <p:sldId id="282" r:id="rId17"/>
    <p:sldId id="262" r:id="rId18"/>
    <p:sldId id="263" r:id="rId19"/>
    <p:sldId id="270" r:id="rId20"/>
    <p:sldId id="267" r:id="rId21"/>
    <p:sldId id="260" r:id="rId22"/>
    <p:sldId id="261" r:id="rId23"/>
    <p:sldId id="266" r:id="rId24"/>
    <p:sldId id="265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52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9.2824195586662869E-2"/>
          <c:y val="0.11997247878517792"/>
          <c:w val="0.89835897248955021"/>
          <c:h val="0.5021269506622125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01.01.2012</c:v>
                </c:pt>
              </c:strCache>
            </c:strRef>
          </c:tx>
          <c:dLbls>
            <c:dLbl>
              <c:idx val="0"/>
              <c:layout>
                <c:manualLayout>
                  <c:x val="1.5432098765432107E-3"/>
                  <c:y val="0.22448261287155907"/>
                </c:manualLayout>
              </c:layout>
              <c:showVal val="1"/>
            </c:dLbl>
            <c:dLbl>
              <c:idx val="1"/>
              <c:layout>
                <c:manualLayout>
                  <c:x val="1.5432098765432107E-2"/>
                  <c:y val="0.20484038424529774"/>
                </c:manualLayout>
              </c:layout>
              <c:showVal val="1"/>
            </c:dLbl>
            <c:dLbl>
              <c:idx val="2"/>
              <c:layout>
                <c:manualLayout>
                  <c:x val="4.629629629629632E-3"/>
                  <c:y val="0.11224130643577954"/>
                </c:manualLayout>
              </c:layout>
              <c:showVal val="1"/>
            </c:dLbl>
            <c:dLbl>
              <c:idx val="3"/>
              <c:layout>
                <c:manualLayout>
                  <c:x val="6.1728395061728964E-3"/>
                  <c:y val="0.10943527377488509"/>
                </c:manualLayout>
              </c:layout>
              <c:showVal val="1"/>
            </c:dLbl>
            <c:dLbl>
              <c:idx val="4"/>
              <c:layout>
                <c:manualLayout>
                  <c:x val="1.5432098765432107E-3"/>
                  <c:y val="0.12627146974025197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0.10382320845309609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0.1094352737748850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Постоянное</c:v>
                </c:pt>
                <c:pt idx="2">
                  <c:v>Отсутствующее</c:v>
                </c:pt>
                <c:pt idx="3">
                  <c:v>Трудоспособное</c:v>
                </c:pt>
                <c:pt idx="4">
                  <c:v>Пенсионеры</c:v>
                </c:pt>
                <c:pt idx="5">
                  <c:v>Учащиеся</c:v>
                </c:pt>
                <c:pt idx="6">
                  <c:v>Дошкольники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1000</c:v>
                </c:pt>
                <c:pt idx="1">
                  <c:v>837</c:v>
                </c:pt>
                <c:pt idx="2">
                  <c:v>163</c:v>
                </c:pt>
                <c:pt idx="3">
                  <c:v>165</c:v>
                </c:pt>
                <c:pt idx="4">
                  <c:v>203</c:v>
                </c:pt>
                <c:pt idx="5">
                  <c:v>101</c:v>
                </c:pt>
                <c:pt idx="6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01.01.2013</c:v>
                </c:pt>
              </c:strCache>
            </c:strRef>
          </c:tx>
          <c:dLbls>
            <c:dLbl>
              <c:idx val="1"/>
              <c:layout>
                <c:manualLayout>
                  <c:x val="1.0802469135802477E-2"/>
                  <c:y val="1.1224130643577962E-2"/>
                </c:manualLayout>
              </c:layout>
              <c:showVal val="1"/>
            </c:dLbl>
            <c:dLbl>
              <c:idx val="5"/>
              <c:layout>
                <c:manualLayout>
                  <c:x val="-2.6234567901234584E-2"/>
                  <c:y val="5.6120653217890297E-3"/>
                </c:manualLayout>
              </c:layout>
              <c:showVal val="1"/>
            </c:dLbl>
            <c:dLbl>
              <c:idx val="6"/>
              <c:layout>
                <c:manualLayout>
                  <c:x val="-3.5493827160493839E-2"/>
                  <c:y val="1.1224130643577962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Постоянное</c:v>
                </c:pt>
                <c:pt idx="2">
                  <c:v>Отсутствующее</c:v>
                </c:pt>
                <c:pt idx="3">
                  <c:v>Трудоспособное</c:v>
                </c:pt>
                <c:pt idx="4">
                  <c:v>Пенсионеры</c:v>
                </c:pt>
                <c:pt idx="5">
                  <c:v>Учащиеся</c:v>
                </c:pt>
                <c:pt idx="6">
                  <c:v>Дошкольники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1011</c:v>
                </c:pt>
                <c:pt idx="1">
                  <c:v>863</c:v>
                </c:pt>
                <c:pt idx="2">
                  <c:v>148</c:v>
                </c:pt>
                <c:pt idx="3">
                  <c:v>613</c:v>
                </c:pt>
                <c:pt idx="4">
                  <c:v>234</c:v>
                </c:pt>
                <c:pt idx="5">
                  <c:v>98</c:v>
                </c:pt>
                <c:pt idx="6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01.01.2014</c:v>
                </c:pt>
              </c:strCache>
            </c:strRef>
          </c:tx>
          <c:dLbls>
            <c:dLbl>
              <c:idx val="0"/>
              <c:layout>
                <c:manualLayout>
                  <c:x val="1.5432098765432107E-2"/>
                  <c:y val="-5.6120653217889768E-3"/>
                </c:manualLayout>
              </c:layout>
              <c:showVal val="1"/>
            </c:dLbl>
            <c:dLbl>
              <c:idx val="1"/>
              <c:layout>
                <c:manualLayout>
                  <c:x val="1.2345679012345685E-2"/>
                  <c:y val="-1.403016330447244E-2"/>
                </c:manualLayout>
              </c:layout>
              <c:showVal val="1"/>
            </c:dLbl>
            <c:dLbl>
              <c:idx val="3"/>
              <c:layout>
                <c:manualLayout>
                  <c:x val="1.8518518518518524E-2"/>
                  <c:y val="-1.9642228626261422E-2"/>
                </c:manualLayout>
              </c:layout>
              <c:showVal val="1"/>
            </c:dLbl>
            <c:dLbl>
              <c:idx val="4"/>
              <c:layout>
                <c:manualLayout>
                  <c:x val="1.8518518518518524E-2"/>
                  <c:y val="-8.418097982683467E-3"/>
                </c:manualLayout>
              </c:layout>
              <c:showVal val="1"/>
            </c:dLbl>
            <c:dLbl>
              <c:idx val="5"/>
              <c:layout>
                <c:manualLayout>
                  <c:x val="1.6975308641975315E-2"/>
                  <c:y val="-2.2448261287155918E-2"/>
                </c:manualLayout>
              </c:layout>
              <c:showVal val="1"/>
            </c:dLbl>
            <c:dLbl>
              <c:idx val="6"/>
              <c:layout>
                <c:manualLayout>
                  <c:x val="1.5432098765432107E-2"/>
                  <c:y val="-8.418097982683467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Всего населения</c:v>
                </c:pt>
                <c:pt idx="1">
                  <c:v>Постоянное</c:v>
                </c:pt>
                <c:pt idx="2">
                  <c:v>Отсутствующее</c:v>
                </c:pt>
                <c:pt idx="3">
                  <c:v>Трудоспособное</c:v>
                </c:pt>
                <c:pt idx="4">
                  <c:v>Пенсионеры</c:v>
                </c:pt>
                <c:pt idx="5">
                  <c:v>Учащиеся</c:v>
                </c:pt>
                <c:pt idx="6">
                  <c:v>Дошкольники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1017</c:v>
                </c:pt>
                <c:pt idx="1">
                  <c:v>879</c:v>
                </c:pt>
                <c:pt idx="2">
                  <c:v>138</c:v>
                </c:pt>
                <c:pt idx="3">
                  <c:v>635</c:v>
                </c:pt>
                <c:pt idx="4">
                  <c:v>214</c:v>
                </c:pt>
                <c:pt idx="5">
                  <c:v>83</c:v>
                </c:pt>
                <c:pt idx="6">
                  <c:v>85</c:v>
                </c:pt>
              </c:numCache>
            </c:numRef>
          </c:val>
        </c:ser>
        <c:dLbls>
          <c:showVal val="1"/>
        </c:dLbls>
        <c:shape val="cylinder"/>
        <c:axId val="69053056"/>
        <c:axId val="67125632"/>
        <c:axId val="69054464"/>
      </c:bar3DChart>
      <c:catAx>
        <c:axId val="69053056"/>
        <c:scaling>
          <c:orientation val="minMax"/>
        </c:scaling>
        <c:axPos val="b"/>
        <c:majorTickMark val="none"/>
        <c:tickLblPos val="nextTo"/>
        <c:crossAx val="67125632"/>
        <c:crosses val="autoZero"/>
        <c:auto val="1"/>
        <c:lblAlgn val="ctr"/>
        <c:lblOffset val="100"/>
      </c:catAx>
      <c:valAx>
        <c:axId val="67125632"/>
        <c:scaling>
          <c:orientation val="minMax"/>
        </c:scaling>
        <c:delete val="1"/>
        <c:axPos val="l"/>
        <c:numFmt formatCode="General" sourceLinked="1"/>
        <c:tickLblPos val="nextTo"/>
        <c:crossAx val="69053056"/>
        <c:crosses val="autoZero"/>
        <c:crossBetween val="between"/>
      </c:valAx>
      <c:serAx>
        <c:axId val="69054464"/>
        <c:scaling>
          <c:orientation val="minMax"/>
        </c:scaling>
        <c:delete val="1"/>
        <c:axPos val="b"/>
        <c:tickLblPos val="nextTo"/>
        <c:crossAx val="67125632"/>
        <c:crosses val="autoZero"/>
      </c:ser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1837634878973451E-2"/>
          <c:y val="2.5254293948050392E-2"/>
          <c:w val="0.51601086322543011"/>
          <c:h val="0.938267281460320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в тыс. руб.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7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dLblPos val="ctr"/>
              <c:showVal val="1"/>
            </c:dLbl>
            <c:dLbl>
              <c:idx val="4"/>
              <c:layout>
                <c:manualLayout>
                  <c:x val="-7.0987654320987678E-2"/>
                  <c:y val="0.30024549471571021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ООО Агрофирма "Кулон"</c:v>
                </c:pt>
                <c:pt idx="1">
                  <c:v>КФХ "Зубов"</c:v>
                </c:pt>
                <c:pt idx="2">
                  <c:v>ООО "Кулонторг"</c:v>
                </c:pt>
                <c:pt idx="3">
                  <c:v>НГДУ "Ямашнефть"</c:v>
                </c:pt>
                <c:pt idx="4">
                  <c:v>Бюджетные организации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170</c:v>
                </c:pt>
                <c:pt idx="1">
                  <c:v>33</c:v>
                </c:pt>
                <c:pt idx="2">
                  <c:v>36</c:v>
                </c:pt>
                <c:pt idx="3">
                  <c:v>18</c:v>
                </c:pt>
                <c:pt idx="4">
                  <c:v>223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/>
      <c:txPr>
        <a:bodyPr/>
        <a:lstStyle/>
        <a:p>
          <a:pPr>
            <a:defRPr b="1" i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4"/>
              <c:layout>
                <c:manualLayout>
                  <c:x val="1.5432098765432124E-2"/>
                  <c:y val="5.612065321788976E-3"/>
                </c:manualLayout>
              </c:layout>
              <c:dLblPos val="inEnd"/>
              <c:showVal val="1"/>
            </c:dLbl>
            <c:txPr>
              <a:bodyPr/>
              <a:lstStyle/>
              <a:p>
                <a:pPr>
                  <a:defRPr b="1">
                    <a:latin typeface="Bookman Old Style" pitchFamily="18" charset="0"/>
                  </a:defRPr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ООО Агрофирма "Кулон"</c:v>
                </c:pt>
                <c:pt idx="1">
                  <c:v>ОАО "Шешма Ойл"</c:v>
                </c:pt>
                <c:pt idx="2">
                  <c:v>"Автострада"</c:v>
                </c:pt>
                <c:pt idx="3">
                  <c:v>КФХ "Зубов В.С."</c:v>
                </c:pt>
                <c:pt idx="4">
                  <c:v>Физ.лица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890</c:v>
                </c:pt>
                <c:pt idx="1">
                  <c:v>143</c:v>
                </c:pt>
                <c:pt idx="2">
                  <c:v>84</c:v>
                </c:pt>
                <c:pt idx="3">
                  <c:v>4</c:v>
                </c:pt>
                <c:pt idx="4">
                  <c:v>69.599999999999994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600" b="1" i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1792797544272785E-2"/>
          <c:y val="2.5370252607666288E-2"/>
          <c:w val="0.60592842067427966"/>
          <c:h val="0.8478223120773887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Работающие в бюджете</c:v>
                </c:pt>
              </c:strCache>
            </c:strRef>
          </c:tx>
          <c:dLbls>
            <c:dLbl>
              <c:idx val="0"/>
              <c:layout>
                <c:manualLayout>
                  <c:x val="-1.433681721754664E-2"/>
                  <c:y val="-4.2327915360167298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2903135495792001E-2"/>
                  <c:y val="4.232791536016729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86378623828106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69</c:v>
                </c:pt>
                <c:pt idx="1">
                  <c:v>72</c:v>
                </c:pt>
                <c:pt idx="2">
                  <c:v>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хозяйство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195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198</c:v>
                </c:pt>
                <c:pt idx="1">
                  <c:v>206</c:v>
                </c:pt>
                <c:pt idx="2">
                  <c:v>195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Промышленность</c:v>
                </c:pt>
              </c:strCache>
            </c:strRef>
          </c:tx>
          <c:dLbls>
            <c:dLbl>
              <c:idx val="0"/>
              <c:layout>
                <c:manualLayout>
                  <c:x val="5.7347268870186841E-3"/>
                  <c:y val="-6.3491873040250934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26</a:t>
                    </a:r>
                  </a:p>
                </c:rich>
              </c:tx>
              <c:dLblPos val="outEnd"/>
              <c:showVal val="1"/>
            </c:dLbl>
            <c:dLbl>
              <c:idx val="1"/>
              <c:layout>
                <c:manualLayout>
                  <c:x val="1.5770498939301304E-2"/>
                  <c:y val="-4.2327915360167298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0035772052282699E-2"/>
                  <c:y val="-4.2327915360167298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 b="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</c:v>
                </c:pt>
                <c:pt idx="1">
                  <c:v>30</c:v>
                </c:pt>
                <c:pt idx="2">
                  <c:v>37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Хоз. Расчетные организации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</c:v>
                </c:pt>
                <c:pt idx="1">
                  <c:v>11</c:v>
                </c:pt>
                <c:pt idx="2">
                  <c:v>11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ЖКХ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ИП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Торговля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Работающие за пределами района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62</c:v>
                </c:pt>
                <c:pt idx="1">
                  <c:v>43</c:v>
                </c:pt>
                <c:pt idx="2">
                  <c:v>43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Лист1!$J$2:$J$5</c:f>
              <c:numCache>
                <c:formatCode>General</c:formatCode>
                <c:ptCount val="4"/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1"/>
              <c:layout>
                <c:manualLayout>
                  <c:x val="1.2903135495792001E-2"/>
                  <c:y val="-4.2327915360167298E-3"/>
                </c:manualLayout>
              </c:layout>
              <c:spPr/>
              <c:txPr>
                <a:bodyPr/>
                <a:lstStyle/>
                <a:p>
                  <a:pPr lvl="1" algn="ctr" rtl="0">
                    <a:defRPr sz="1400" b="0" i="0" u="none" strike="noStrike" kern="1200" baseline="0">
                      <a:solidFill>
                        <a:prstClr val="black"/>
                      </a:solidFill>
                      <a:latin typeface="Bookman Old Style" pitchFamily="18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5.7347268870186676E-3"/>
                  <c:y val="-1.6931166144066929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40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Лист1!$K$2:$K$5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axId val="71307648"/>
        <c:axId val="71309184"/>
      </c:barChart>
      <c:catAx>
        <c:axId val="713076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Bookman Old Style" pitchFamily="18" charset="0"/>
              </a:defRPr>
            </a:pPr>
            <a:endParaRPr lang="ru-RU"/>
          </a:p>
        </c:txPr>
        <c:crossAx val="71309184"/>
        <c:crosses val="autoZero"/>
        <c:auto val="1"/>
        <c:lblAlgn val="ctr"/>
        <c:lblOffset val="100"/>
      </c:catAx>
      <c:valAx>
        <c:axId val="71309184"/>
        <c:scaling>
          <c:orientation val="minMax"/>
        </c:scaling>
        <c:axPos val="l"/>
        <c:majorGridlines/>
        <c:numFmt formatCode="General" sourceLinked="1"/>
        <c:tickLblPos val="nextTo"/>
        <c:crossAx val="71307648"/>
        <c:crosses val="autoZero"/>
        <c:crossBetween val="between"/>
      </c:valAx>
    </c:plotArea>
    <c:legend>
      <c:legendPos val="r"/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657226794450263"/>
          <c:y val="8.086564919690313E-2"/>
          <c:w val="0.33482564172497109"/>
          <c:h val="0.89541138734241987"/>
        </c:manualLayout>
      </c:layout>
      <c:txPr>
        <a:bodyPr/>
        <a:lstStyle/>
        <a:p>
          <a:pPr>
            <a:defRPr sz="1400" b="1" i="1">
              <a:solidFill>
                <a:schemeClr val="tx1"/>
              </a:solidFill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</c:v>
                </c:pt>
                <c:pt idx="1">
                  <c:v>19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Val val="1"/>
        </c:dLbls>
        <c:marker val="1"/>
        <c:axId val="68552960"/>
        <c:axId val="68558848"/>
      </c:lineChart>
      <c:catAx>
        <c:axId val="68552960"/>
        <c:scaling>
          <c:orientation val="minMax"/>
        </c:scaling>
        <c:axPos val="b"/>
        <c:numFmt formatCode="General" sourceLinked="1"/>
        <c:majorTickMark val="none"/>
        <c:tickLblPos val="nextTo"/>
        <c:crossAx val="68558848"/>
        <c:crosses val="autoZero"/>
        <c:auto val="1"/>
        <c:lblAlgn val="ctr"/>
        <c:lblOffset val="100"/>
      </c:catAx>
      <c:valAx>
        <c:axId val="68558848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68552960"/>
        <c:crosses val="autoZero"/>
        <c:crossBetween val="between"/>
      </c:valAx>
    </c:plotArea>
    <c:legend>
      <c:legendPos val="t"/>
      <c:legendEntry>
        <c:idx val="2"/>
        <c:delete val="1"/>
      </c:legendEntry>
      <c:layout/>
    </c:legend>
    <c:plotVisOnly val="1"/>
  </c:chart>
  <c:txPr>
    <a:bodyPr/>
    <a:lstStyle/>
    <a:p>
      <a:pPr>
        <a:defRPr sz="1800" b="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8882448721687818E-2"/>
          <c:y val="5.3279489911870682E-2"/>
          <c:w val="0.6054346505297965"/>
          <c:h val="0.754084158443188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хозяйств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328</c:v>
                </c:pt>
                <c:pt idx="1">
                  <c:v>327</c:v>
                </c:pt>
                <c:pt idx="2">
                  <c:v>331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КРС всего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361</c:v>
                </c:pt>
                <c:pt idx="1">
                  <c:v>395</c:v>
                </c:pt>
                <c:pt idx="2">
                  <c:v>397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т.ч. коров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104</c:v>
                </c:pt>
                <c:pt idx="1">
                  <c:v>104</c:v>
                </c:pt>
                <c:pt idx="2">
                  <c:v>101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Свиней</c:v>
                </c:pt>
              </c:strCache>
            </c:strRef>
          </c:tx>
          <c:dLbls>
            <c:dLbl>
              <c:idx val="2"/>
              <c:layout>
                <c:manualLayout>
                  <c:x val="-8.333333333333302E-3"/>
                  <c:y val="7.1727354723396921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495</c:v>
                </c:pt>
                <c:pt idx="1">
                  <c:v>529</c:v>
                </c:pt>
                <c:pt idx="2">
                  <c:v>497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Овец</c:v>
                </c:pt>
              </c:strCache>
            </c:strRef>
          </c:tx>
          <c:dLbls>
            <c:dLbl>
              <c:idx val="2"/>
              <c:layout>
                <c:manualLayout>
                  <c:x val="3.33333333333333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Bookman Old Style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583</c:v>
                </c:pt>
                <c:pt idx="1">
                  <c:v>598</c:v>
                </c:pt>
                <c:pt idx="2">
                  <c:v>501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Лошадей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shape val="cone"/>
        <c:axId val="73304704"/>
        <c:axId val="73318784"/>
        <c:axId val="0"/>
      </c:bar3DChart>
      <c:catAx>
        <c:axId val="73304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latin typeface="Bookman Old Style" pitchFamily="18" charset="0"/>
              </a:defRPr>
            </a:pPr>
            <a:endParaRPr lang="ru-RU"/>
          </a:p>
        </c:txPr>
        <c:crossAx val="73318784"/>
        <c:crosses val="autoZero"/>
        <c:auto val="1"/>
        <c:lblAlgn val="ctr"/>
        <c:lblOffset val="100"/>
      </c:catAx>
      <c:valAx>
        <c:axId val="73318784"/>
        <c:scaling>
          <c:orientation val="minMax"/>
        </c:scaling>
        <c:axPos val="l"/>
        <c:majorGridlines/>
        <c:numFmt formatCode="General" sourceLinked="1"/>
        <c:tickLblPos val="nextTo"/>
        <c:crossAx val="733047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3.7027121609798805E-2"/>
          <c:y val="3.9715842910168983E-4"/>
          <c:w val="0.96297287839020163"/>
          <c:h val="0.683575089962895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6"/>
              <c:layout>
                <c:manualLayout>
                  <c:x val="8.333333333333354E-3"/>
                  <c:y val="-2.0671770695046862E-3"/>
                </c:manualLayout>
              </c:layout>
              <c:showVal val="1"/>
            </c:dLbl>
            <c:dLbl>
              <c:idx val="7"/>
              <c:layout>
                <c:manualLayout>
                  <c:x val="-1.1111111111111141E-2"/>
                  <c:y val="6.2015312085140504E-3"/>
                </c:manualLayout>
              </c:layout>
              <c:showVal val="1"/>
            </c:dLbl>
            <c:dLbl>
              <c:idx val="10"/>
              <c:layout>
                <c:manualLayout>
                  <c:x val="-8.333333333333354E-3"/>
                  <c:y val="2.687330190356092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Архангельское</c:v>
                </c:pt>
                <c:pt idx="2">
                  <c:v>Акбуринское</c:v>
                </c:pt>
                <c:pt idx="3">
                  <c:v>Буревестниковское</c:v>
                </c:pt>
                <c:pt idx="4">
                  <c:v>Краснооктябрьское</c:v>
                </c:pt>
                <c:pt idx="5">
                  <c:v>Ленинское</c:v>
                </c:pt>
                <c:pt idx="6">
                  <c:v>Новошешминское</c:v>
                </c:pt>
                <c:pt idx="7">
                  <c:v>Петропавловское</c:v>
                </c:pt>
                <c:pt idx="8">
                  <c:v>Екатерининское</c:v>
                </c:pt>
                <c:pt idx="9">
                  <c:v>Зиреклинское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200</c:v>
                </c:pt>
                <c:pt idx="1">
                  <c:v>105</c:v>
                </c:pt>
                <c:pt idx="2">
                  <c:v>123</c:v>
                </c:pt>
                <c:pt idx="3">
                  <c:v>91</c:v>
                </c:pt>
                <c:pt idx="4">
                  <c:v>101</c:v>
                </c:pt>
                <c:pt idx="5">
                  <c:v>77</c:v>
                </c:pt>
                <c:pt idx="6">
                  <c:v>40</c:v>
                </c:pt>
                <c:pt idx="7">
                  <c:v>120</c:v>
                </c:pt>
                <c:pt idx="8">
                  <c:v>122</c:v>
                </c:pt>
                <c:pt idx="9">
                  <c:v>128</c:v>
                </c:pt>
                <c:pt idx="10">
                  <c:v>188</c:v>
                </c:pt>
                <c:pt idx="11">
                  <c:v>139</c:v>
                </c:pt>
                <c:pt idx="12">
                  <c:v>184</c:v>
                </c:pt>
                <c:pt idx="13">
                  <c:v>99</c:v>
                </c:pt>
                <c:pt idx="14">
                  <c:v>218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2"/>
              <c:layout>
                <c:manualLayout>
                  <c:x val="2.7777777777777939E-3"/>
                  <c:y val="-1.8604593625542152E-2"/>
                </c:manualLayout>
              </c:layout>
              <c:showVal val="1"/>
            </c:dLbl>
            <c:dLbl>
              <c:idx val="3"/>
              <c:layout>
                <c:manualLayout>
                  <c:x val="5.5555555555555558E-3"/>
                  <c:y val="-3.3074833112074958E-2"/>
                </c:manualLayout>
              </c:layout>
              <c:showVal val="1"/>
            </c:dLbl>
            <c:dLbl>
              <c:idx val="4"/>
              <c:layout>
                <c:manualLayout>
                  <c:x val="2.5000000000000046E-2"/>
                  <c:y val="1.6537416556037427E-2"/>
                </c:manualLayout>
              </c:layout>
              <c:showVal val="1"/>
            </c:dLbl>
            <c:dLbl>
              <c:idx val="5"/>
              <c:layout>
                <c:manualLayout>
                  <c:x val="2.7777777777777922E-2"/>
                  <c:y val="2.4806124834056139E-2"/>
                </c:manualLayout>
              </c:layout>
              <c:showVal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5.5555555555555558E-3"/>
                  <c:y val="-2.2738947764551532E-2"/>
                </c:manualLayout>
              </c:layout>
              <c:showVal val="1"/>
            </c:dLbl>
            <c:dLbl>
              <c:idx val="10"/>
              <c:layout>
                <c:manualLayout>
                  <c:x val="-6.9444444444444623E-3"/>
                  <c:y val="1.0335885347523433E-2"/>
                </c:manualLayout>
              </c:layout>
              <c:showVal val="1"/>
            </c:dLbl>
            <c:dLbl>
              <c:idx val="11"/>
              <c:layout>
                <c:manualLayout>
                  <c:x val="-8.3333333333332569E-3"/>
                  <c:y val="-2.8940478973065547E-2"/>
                </c:manualLayout>
              </c:layout>
              <c:showVal val="1"/>
            </c:dLbl>
            <c:dLbl>
              <c:idx val="13"/>
              <c:layout>
                <c:manualLayout>
                  <c:x val="2.7777777777777939E-3"/>
                  <c:y val="4.7545072598607525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Архангельское</c:v>
                </c:pt>
                <c:pt idx="2">
                  <c:v>Акбуринское</c:v>
                </c:pt>
                <c:pt idx="3">
                  <c:v>Буревестниковское</c:v>
                </c:pt>
                <c:pt idx="4">
                  <c:v>Краснооктябрьское</c:v>
                </c:pt>
                <c:pt idx="5">
                  <c:v>Ленинское</c:v>
                </c:pt>
                <c:pt idx="6">
                  <c:v>Новошешминское</c:v>
                </c:pt>
                <c:pt idx="7">
                  <c:v>Петропавловское</c:v>
                </c:pt>
                <c:pt idx="8">
                  <c:v>Екатерининское</c:v>
                </c:pt>
                <c:pt idx="9">
                  <c:v>Зиреклинское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228</c:v>
                </c:pt>
                <c:pt idx="1">
                  <c:v>94</c:v>
                </c:pt>
                <c:pt idx="2">
                  <c:v>140</c:v>
                </c:pt>
                <c:pt idx="3">
                  <c:v>96</c:v>
                </c:pt>
                <c:pt idx="4">
                  <c:v>123</c:v>
                </c:pt>
                <c:pt idx="5">
                  <c:v>78</c:v>
                </c:pt>
                <c:pt idx="6">
                  <c:v>40</c:v>
                </c:pt>
                <c:pt idx="7">
                  <c:v>121</c:v>
                </c:pt>
                <c:pt idx="8">
                  <c:v>133</c:v>
                </c:pt>
                <c:pt idx="9">
                  <c:v>130</c:v>
                </c:pt>
                <c:pt idx="10">
                  <c:v>197</c:v>
                </c:pt>
                <c:pt idx="11">
                  <c:v>148</c:v>
                </c:pt>
                <c:pt idx="12">
                  <c:v>206</c:v>
                </c:pt>
                <c:pt idx="13">
                  <c:v>101</c:v>
                </c:pt>
                <c:pt idx="14">
                  <c:v>242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2"/>
              <c:layout>
                <c:manualLayout>
                  <c:x val="1.3888888888888944E-2"/>
                  <c:y val="4.1343541390093568E-3"/>
                </c:manualLayout>
              </c:layout>
              <c:showVal val="1"/>
            </c:dLbl>
            <c:dLbl>
              <c:idx val="5"/>
              <c:layout>
                <c:manualLayout>
                  <c:x val="-5.0925337632080495E-17"/>
                  <c:y val="-6.2015312085140504E-3"/>
                </c:manualLayout>
              </c:layout>
              <c:showVal val="1"/>
            </c:dLbl>
            <c:dLbl>
              <c:idx val="6"/>
              <c:layout>
                <c:manualLayout>
                  <c:x val="-5.5555555555555046E-3"/>
                  <c:y val="-1.0336048117371379E-2"/>
                </c:manualLayout>
              </c:layout>
              <c:showVal val="1"/>
            </c:dLbl>
            <c:dLbl>
              <c:idx val="10"/>
              <c:layout>
                <c:manualLayout>
                  <c:x val="-2.7777777777777939E-3"/>
                  <c:y val="-3.5142010181579662E-2"/>
                </c:manualLayout>
              </c:layout>
              <c:showVal val="1"/>
            </c:dLbl>
            <c:dLbl>
              <c:idx val="12"/>
              <c:layout>
                <c:manualLayout>
                  <c:x val="1.6666666666666805E-2"/>
                  <c:y val="-4.1343541390093568E-3"/>
                </c:manualLayout>
              </c:layout>
              <c:showVal val="1"/>
            </c:dLbl>
            <c:dLbl>
              <c:idx val="14"/>
              <c:layout>
                <c:manualLayout>
                  <c:x val="2.2359470691163646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Архангельское</c:v>
                </c:pt>
                <c:pt idx="2">
                  <c:v>Акбуринское</c:v>
                </c:pt>
                <c:pt idx="3">
                  <c:v>Буревестниковское</c:v>
                </c:pt>
                <c:pt idx="4">
                  <c:v>Краснооктябрьское</c:v>
                </c:pt>
                <c:pt idx="5">
                  <c:v>Ленинское</c:v>
                </c:pt>
                <c:pt idx="6">
                  <c:v>Новошешминское</c:v>
                </c:pt>
                <c:pt idx="7">
                  <c:v>Петропавловское</c:v>
                </c:pt>
                <c:pt idx="8">
                  <c:v>Екатерининское</c:v>
                </c:pt>
                <c:pt idx="9">
                  <c:v>Зиреклинское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258</c:v>
                </c:pt>
                <c:pt idx="1">
                  <c:v>105</c:v>
                </c:pt>
                <c:pt idx="2">
                  <c:v>135</c:v>
                </c:pt>
                <c:pt idx="3">
                  <c:v>84</c:v>
                </c:pt>
                <c:pt idx="4">
                  <c:v>124</c:v>
                </c:pt>
                <c:pt idx="5">
                  <c:v>79</c:v>
                </c:pt>
                <c:pt idx="6">
                  <c:v>41</c:v>
                </c:pt>
                <c:pt idx="7">
                  <c:v>121</c:v>
                </c:pt>
                <c:pt idx="8">
                  <c:v>133</c:v>
                </c:pt>
                <c:pt idx="9">
                  <c:v>126</c:v>
                </c:pt>
                <c:pt idx="10">
                  <c:v>203</c:v>
                </c:pt>
                <c:pt idx="11">
                  <c:v>155</c:v>
                </c:pt>
                <c:pt idx="12">
                  <c:v>209</c:v>
                </c:pt>
                <c:pt idx="13">
                  <c:v>105</c:v>
                </c:pt>
                <c:pt idx="14">
                  <c:v>244</c:v>
                </c:pt>
              </c:numCache>
            </c:numRef>
          </c:val>
        </c:ser>
        <c:gapWidth val="56"/>
        <c:shape val="cylinder"/>
        <c:axId val="72961024"/>
        <c:axId val="72987392"/>
        <c:axId val="0"/>
      </c:bar3DChart>
      <c:catAx>
        <c:axId val="72961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2987392"/>
        <c:crosses val="autoZero"/>
        <c:auto val="1"/>
        <c:lblAlgn val="ctr"/>
        <c:lblOffset val="100"/>
      </c:catAx>
      <c:valAx>
        <c:axId val="72987392"/>
        <c:scaling>
          <c:orientation val="minMax"/>
          <c:max val="260"/>
          <c:min val="0"/>
        </c:scaling>
        <c:delete val="1"/>
        <c:axPos val="l"/>
        <c:numFmt formatCode="General" sourceLinked="1"/>
        <c:tickLblPos val="nextTo"/>
        <c:crossAx val="729610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7.0938648293963263E-2"/>
          <c:y val="7.9611881676475399E-2"/>
          <c:w val="0.90822801837270362"/>
          <c:h val="0.736163246123991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Архангельское</c:v>
                </c:pt>
                <c:pt idx="2">
                  <c:v>Акбуринское</c:v>
                </c:pt>
                <c:pt idx="3">
                  <c:v>Буревестниковское</c:v>
                </c:pt>
                <c:pt idx="4">
                  <c:v>Краснооктябрьское</c:v>
                </c:pt>
                <c:pt idx="5">
                  <c:v>Ленинское</c:v>
                </c:pt>
                <c:pt idx="6">
                  <c:v>Новошешминское</c:v>
                </c:pt>
                <c:pt idx="7">
                  <c:v>Петропавловское</c:v>
                </c:pt>
                <c:pt idx="8">
                  <c:v>Екатерининское</c:v>
                </c:pt>
                <c:pt idx="9">
                  <c:v>Зиреклинское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86</c:v>
                </c:pt>
                <c:pt idx="1">
                  <c:v>46</c:v>
                </c:pt>
                <c:pt idx="2">
                  <c:v>53</c:v>
                </c:pt>
                <c:pt idx="3">
                  <c:v>38</c:v>
                </c:pt>
                <c:pt idx="4">
                  <c:v>31</c:v>
                </c:pt>
                <c:pt idx="5">
                  <c:v>33</c:v>
                </c:pt>
                <c:pt idx="6">
                  <c:v>8</c:v>
                </c:pt>
                <c:pt idx="7">
                  <c:v>46</c:v>
                </c:pt>
                <c:pt idx="8">
                  <c:v>60</c:v>
                </c:pt>
                <c:pt idx="9">
                  <c:v>44</c:v>
                </c:pt>
                <c:pt idx="10">
                  <c:v>75</c:v>
                </c:pt>
                <c:pt idx="11">
                  <c:v>59</c:v>
                </c:pt>
                <c:pt idx="12">
                  <c:v>80</c:v>
                </c:pt>
                <c:pt idx="13">
                  <c:v>37</c:v>
                </c:pt>
                <c:pt idx="14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Архангельское</c:v>
                </c:pt>
                <c:pt idx="2">
                  <c:v>Акбуринское</c:v>
                </c:pt>
                <c:pt idx="3">
                  <c:v>Буревестниковское</c:v>
                </c:pt>
                <c:pt idx="4">
                  <c:v>Краснооктябрьское</c:v>
                </c:pt>
                <c:pt idx="5">
                  <c:v>Ленинское</c:v>
                </c:pt>
                <c:pt idx="6">
                  <c:v>Новошешминское</c:v>
                </c:pt>
                <c:pt idx="7">
                  <c:v>Петропавловское</c:v>
                </c:pt>
                <c:pt idx="8">
                  <c:v>Екатерининское</c:v>
                </c:pt>
                <c:pt idx="9">
                  <c:v>Зиреклинское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93</c:v>
                </c:pt>
                <c:pt idx="1">
                  <c:v>42</c:v>
                </c:pt>
                <c:pt idx="2">
                  <c:v>47</c:v>
                </c:pt>
                <c:pt idx="3">
                  <c:v>39</c:v>
                </c:pt>
                <c:pt idx="4">
                  <c:v>32</c:v>
                </c:pt>
                <c:pt idx="5">
                  <c:v>33</c:v>
                </c:pt>
                <c:pt idx="6">
                  <c:v>9</c:v>
                </c:pt>
                <c:pt idx="7">
                  <c:v>44</c:v>
                </c:pt>
                <c:pt idx="8">
                  <c:v>68</c:v>
                </c:pt>
                <c:pt idx="9">
                  <c:v>47</c:v>
                </c:pt>
                <c:pt idx="10">
                  <c:v>78</c:v>
                </c:pt>
                <c:pt idx="11">
                  <c:v>61</c:v>
                </c:pt>
                <c:pt idx="12">
                  <c:v>81</c:v>
                </c:pt>
                <c:pt idx="13">
                  <c:v>38</c:v>
                </c:pt>
                <c:pt idx="14">
                  <c:v>111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2013</c:v>
                </c:pt>
              </c:strCache>
            </c:strRef>
          </c:tx>
          <c:dLbls>
            <c:dLbl>
              <c:idx val="3"/>
              <c:layout>
                <c:manualLayout>
                  <c:x val="0"/>
                  <c:y val="2.5967456846993947E-2"/>
                </c:manualLayout>
              </c:layout>
              <c:showVal val="1"/>
            </c:dLbl>
            <c:dLbl>
              <c:idx val="4"/>
              <c:layout>
                <c:manualLayout>
                  <c:x val="1.3888888888888944E-3"/>
                  <c:y val="2.3969960166455959E-2"/>
                </c:manualLayout>
              </c:layout>
              <c:showVal val="1"/>
            </c:dLbl>
            <c:dLbl>
              <c:idx val="5"/>
              <c:layout>
                <c:manualLayout>
                  <c:x val="2.7777777777777939E-3"/>
                  <c:y val="5.3932410374525994E-2"/>
                </c:manualLayout>
              </c:layout>
              <c:showVal val="1"/>
            </c:dLbl>
            <c:dLbl>
              <c:idx val="8"/>
              <c:layout>
                <c:manualLayout>
                  <c:x val="8.3333333333333367E-3"/>
                  <c:y val="-3.9949933610760064E-3"/>
                </c:manualLayout>
              </c:layout>
              <c:showVal val="1"/>
            </c:dLbl>
            <c:dLbl>
              <c:idx val="9"/>
              <c:layout>
                <c:manualLayout>
                  <c:x val="1.2500000000000001E-2"/>
                  <c:y val="-3.9949933610760064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Архангельское</c:v>
                </c:pt>
                <c:pt idx="2">
                  <c:v>Акбуринское</c:v>
                </c:pt>
                <c:pt idx="3">
                  <c:v>Буревестниковское</c:v>
                </c:pt>
                <c:pt idx="4">
                  <c:v>Краснооктябрьское</c:v>
                </c:pt>
                <c:pt idx="5">
                  <c:v>Ленинское</c:v>
                </c:pt>
                <c:pt idx="6">
                  <c:v>Новошешминское</c:v>
                </c:pt>
                <c:pt idx="7">
                  <c:v>Петропавловское</c:v>
                </c:pt>
                <c:pt idx="8">
                  <c:v>Екатерининское</c:v>
                </c:pt>
                <c:pt idx="9">
                  <c:v>Зиреклинское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102</c:v>
                </c:pt>
                <c:pt idx="1">
                  <c:v>44</c:v>
                </c:pt>
                <c:pt idx="2">
                  <c:v>44</c:v>
                </c:pt>
                <c:pt idx="3">
                  <c:v>37</c:v>
                </c:pt>
                <c:pt idx="4">
                  <c:v>31</c:v>
                </c:pt>
                <c:pt idx="5">
                  <c:v>33</c:v>
                </c:pt>
                <c:pt idx="6">
                  <c:v>9</c:v>
                </c:pt>
                <c:pt idx="7">
                  <c:v>45</c:v>
                </c:pt>
                <c:pt idx="8">
                  <c:v>68</c:v>
                </c:pt>
                <c:pt idx="9">
                  <c:v>47</c:v>
                </c:pt>
                <c:pt idx="10">
                  <c:v>77</c:v>
                </c:pt>
                <c:pt idx="11">
                  <c:v>59</c:v>
                </c:pt>
                <c:pt idx="12">
                  <c:v>80</c:v>
                </c:pt>
                <c:pt idx="13">
                  <c:v>38</c:v>
                </c:pt>
                <c:pt idx="14">
                  <c:v>112</c:v>
                </c:pt>
              </c:numCache>
            </c:numRef>
          </c:val>
        </c:ser>
        <c:axId val="73362432"/>
        <c:axId val="73380608"/>
      </c:barChart>
      <c:catAx>
        <c:axId val="7336243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73380608"/>
        <c:crosses val="autoZero"/>
        <c:auto val="1"/>
        <c:lblAlgn val="ctr"/>
        <c:lblOffset val="100"/>
      </c:catAx>
      <c:valAx>
        <c:axId val="73380608"/>
        <c:scaling>
          <c:orientation val="minMax"/>
          <c:max val="115"/>
        </c:scaling>
        <c:delete val="1"/>
        <c:axPos val="l"/>
        <c:numFmt formatCode="General" sourceLinked="1"/>
        <c:tickLblPos val="nextTo"/>
        <c:crossAx val="73362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РТ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Акбуринское</c:v>
                </c:pt>
                <c:pt idx="2">
                  <c:v>Архангельское</c:v>
                </c:pt>
                <c:pt idx="3">
                  <c:v>Буревестниковское</c:v>
                </c:pt>
                <c:pt idx="4">
                  <c:v>Екатериненское</c:v>
                </c:pt>
                <c:pt idx="5">
                  <c:v>Зиреклинское</c:v>
                </c:pt>
                <c:pt idx="6">
                  <c:v>Краснооктябрьское</c:v>
                </c:pt>
                <c:pt idx="7">
                  <c:v>Ленинское</c:v>
                </c:pt>
                <c:pt idx="8">
                  <c:v>Новошешминское</c:v>
                </c:pt>
                <c:pt idx="9">
                  <c:v>Петропавловское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39</c:v>
                </c:pt>
                <c:pt idx="9">
                  <c:v>39</c:v>
                </c:pt>
                <c:pt idx="10">
                  <c:v>39</c:v>
                </c:pt>
                <c:pt idx="11">
                  <c:v>39</c:v>
                </c:pt>
                <c:pt idx="12">
                  <c:v>39</c:v>
                </c:pt>
                <c:pt idx="13">
                  <c:v>39</c:v>
                </c:pt>
                <c:pt idx="14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среднем по району</c:v>
                </c:pt>
              </c:strCache>
            </c:strRef>
          </c:tx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Акбуринское</c:v>
                </c:pt>
                <c:pt idx="2">
                  <c:v>Архангельское</c:v>
                </c:pt>
                <c:pt idx="3">
                  <c:v>Буревестниковское</c:v>
                </c:pt>
                <c:pt idx="4">
                  <c:v>Екатериненское</c:v>
                </c:pt>
                <c:pt idx="5">
                  <c:v>Зиреклинское</c:v>
                </c:pt>
                <c:pt idx="6">
                  <c:v>Краснооктябрьское</c:v>
                </c:pt>
                <c:pt idx="7">
                  <c:v>Ленинское</c:v>
                </c:pt>
                <c:pt idx="8">
                  <c:v>Новошешминское</c:v>
                </c:pt>
                <c:pt idx="9">
                  <c:v>Петропавловское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Лист1!$C$2:$C$16</c:f>
              <c:numCache>
                <c:formatCode>General</c:formatCode>
                <c:ptCount val="15"/>
                <c:pt idx="0">
                  <c:v>32</c:v>
                </c:pt>
                <c:pt idx="1">
                  <c:v>32</c:v>
                </c:pt>
                <c:pt idx="2">
                  <c:v>32</c:v>
                </c:pt>
                <c:pt idx="3">
                  <c:v>32</c:v>
                </c:pt>
                <c:pt idx="4">
                  <c:v>32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32</c:v>
                </c:pt>
                <c:pt idx="9">
                  <c:v>32</c:v>
                </c:pt>
                <c:pt idx="10">
                  <c:v>32</c:v>
                </c:pt>
                <c:pt idx="11">
                  <c:v>32</c:v>
                </c:pt>
                <c:pt idx="12">
                  <c:v>32</c:v>
                </c:pt>
                <c:pt idx="13">
                  <c:v>32</c:v>
                </c:pt>
                <c:pt idx="14">
                  <c:v>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24.12.2013 г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Азеевское</c:v>
                </c:pt>
                <c:pt idx="1">
                  <c:v>Акбуринское</c:v>
                </c:pt>
                <c:pt idx="2">
                  <c:v>Архангельское</c:v>
                </c:pt>
                <c:pt idx="3">
                  <c:v>Буревестниковское</c:v>
                </c:pt>
                <c:pt idx="4">
                  <c:v>Екатериненское</c:v>
                </c:pt>
                <c:pt idx="5">
                  <c:v>Зиреклинское</c:v>
                </c:pt>
                <c:pt idx="6">
                  <c:v>Краснооктябрьское</c:v>
                </c:pt>
                <c:pt idx="7">
                  <c:v>Ленинское</c:v>
                </c:pt>
                <c:pt idx="8">
                  <c:v>Новошешминское</c:v>
                </c:pt>
                <c:pt idx="9">
                  <c:v>Петропавловское</c:v>
                </c:pt>
                <c:pt idx="10">
                  <c:v>Тубылгытауское</c:v>
                </c:pt>
                <c:pt idx="11">
                  <c:v>Утяшкинское</c:v>
                </c:pt>
                <c:pt idx="12">
                  <c:v>Чебоксарское</c:v>
                </c:pt>
                <c:pt idx="13">
                  <c:v>Черемуховское</c:v>
                </c:pt>
                <c:pt idx="14">
                  <c:v>Шахмайкинское</c:v>
                </c:pt>
              </c:strCache>
            </c:strRef>
          </c:cat>
          <c:val>
            <c:numRef>
              <c:f>Лист1!$D$2:$D$16</c:f>
              <c:numCache>
                <c:formatCode>General</c:formatCode>
                <c:ptCount val="15"/>
                <c:pt idx="0">
                  <c:v>58</c:v>
                </c:pt>
                <c:pt idx="1">
                  <c:v>39</c:v>
                </c:pt>
                <c:pt idx="2">
                  <c:v>27</c:v>
                </c:pt>
                <c:pt idx="3">
                  <c:v>20</c:v>
                </c:pt>
                <c:pt idx="4">
                  <c:v>23</c:v>
                </c:pt>
                <c:pt idx="5">
                  <c:v>23</c:v>
                </c:pt>
                <c:pt idx="6">
                  <c:v>20</c:v>
                </c:pt>
                <c:pt idx="7">
                  <c:v>33</c:v>
                </c:pt>
                <c:pt idx="8">
                  <c:v>30</c:v>
                </c:pt>
                <c:pt idx="9">
                  <c:v>31</c:v>
                </c:pt>
                <c:pt idx="10">
                  <c:v>55</c:v>
                </c:pt>
                <c:pt idx="11">
                  <c:v>26</c:v>
                </c:pt>
                <c:pt idx="12">
                  <c:v>40</c:v>
                </c:pt>
                <c:pt idx="13">
                  <c:v>13</c:v>
                </c:pt>
                <c:pt idx="14">
                  <c:v>54</c:v>
                </c:pt>
              </c:numCache>
            </c:numRef>
          </c:val>
        </c:ser>
        <c:marker val="1"/>
        <c:axId val="76941568"/>
        <c:axId val="76947456"/>
      </c:lineChart>
      <c:catAx>
        <c:axId val="76941568"/>
        <c:scaling>
          <c:orientation val="minMax"/>
        </c:scaling>
        <c:axPos val="b"/>
        <c:majorTickMark val="none"/>
        <c:tickLblPos val="nextTo"/>
        <c:crossAx val="76947456"/>
        <c:crosses val="autoZero"/>
        <c:auto val="1"/>
        <c:lblAlgn val="ctr"/>
        <c:lblOffset val="100"/>
      </c:catAx>
      <c:valAx>
        <c:axId val="76947456"/>
        <c:scaling>
          <c:orientation val="minMax"/>
          <c:max val="60"/>
          <c:min val="10"/>
        </c:scaling>
        <c:delete val="1"/>
        <c:axPos val="l"/>
        <c:numFmt formatCode="General" sourceLinked="1"/>
        <c:majorTickMark val="none"/>
        <c:tickLblPos val="nextTo"/>
        <c:crossAx val="76941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Лист1!$A$2:$A$15</c:f>
              <c:strCache>
                <c:ptCount val="14"/>
                <c:pt idx="0">
                  <c:v>Азеевское</c:v>
                </c:pt>
                <c:pt idx="1">
                  <c:v>Акбуринское</c:v>
                </c:pt>
                <c:pt idx="2">
                  <c:v>Архангельское</c:v>
                </c:pt>
                <c:pt idx="3">
                  <c:v>Буревестниковское</c:v>
                </c:pt>
                <c:pt idx="4">
                  <c:v>Екатериненское</c:v>
                </c:pt>
                <c:pt idx="5">
                  <c:v>Зиреклинское</c:v>
                </c:pt>
                <c:pt idx="6">
                  <c:v>Краснооктябрьское</c:v>
                </c:pt>
                <c:pt idx="7">
                  <c:v>Ленинское</c:v>
                </c:pt>
                <c:pt idx="8">
                  <c:v>Петропавловское</c:v>
                </c:pt>
                <c:pt idx="9">
                  <c:v>Тубылгытауское</c:v>
                </c:pt>
                <c:pt idx="10">
                  <c:v>Утяшкинское</c:v>
                </c:pt>
                <c:pt idx="11">
                  <c:v>Чебоксарское</c:v>
                </c:pt>
                <c:pt idx="12">
                  <c:v>Черемуховское</c:v>
                </c:pt>
                <c:pt idx="13">
                  <c:v>Шахмайкинское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3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7</c:v>
                </c:pt>
                <c:pt idx="8">
                  <c:v>3</c:v>
                </c:pt>
                <c:pt idx="9">
                  <c:v>18</c:v>
                </c:pt>
                <c:pt idx="10">
                  <c:v>1</c:v>
                </c:pt>
                <c:pt idx="11">
                  <c:v>5</c:v>
                </c:pt>
                <c:pt idx="12">
                  <c:v>4</c:v>
                </c:pt>
                <c:pt idx="13">
                  <c:v>8</c:v>
                </c:pt>
              </c:numCache>
            </c:numRef>
          </c:val>
        </c:ser>
        <c:axId val="97153024"/>
        <c:axId val="97154560"/>
      </c:barChart>
      <c:catAx>
        <c:axId val="9715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7154560"/>
        <c:crosses val="autoZero"/>
        <c:auto val="1"/>
        <c:lblAlgn val="ctr"/>
        <c:lblOffset val="100"/>
      </c:catAx>
      <c:valAx>
        <c:axId val="97154560"/>
        <c:scaling>
          <c:orientation val="minMax"/>
          <c:max val="20"/>
        </c:scaling>
        <c:delete val="1"/>
        <c:axPos val="l"/>
        <c:numFmt formatCode="General" sourceLinked="1"/>
        <c:tickLblPos val="nextTo"/>
        <c:crossAx val="97153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 i="1">
                <a:solidFill>
                  <a:srgbClr val="C00000"/>
                </a:solidFill>
                <a:latin typeface="Bookman Old Style" pitchFamily="18" charset="0"/>
              </a:defRPr>
            </a:pP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</a:t>
            </a:r>
            <a:r>
              <a:rPr lang="ru-RU" sz="2000" i="1" baseline="0" dirty="0" smtClean="0">
                <a:solidFill>
                  <a:srgbClr val="C00000"/>
                </a:solidFill>
                <a:latin typeface="Bookman Old Style" pitchFamily="18" charset="0"/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  <a:latin typeface="Bookman Old Style" pitchFamily="18" charset="0"/>
              </a:rPr>
              <a:t>Общая </a:t>
            </a:r>
            <a:r>
              <a:rPr lang="ru-RU" sz="2000" i="1" dirty="0">
                <a:solidFill>
                  <a:srgbClr val="C00000"/>
                </a:solidFill>
                <a:latin typeface="Bookman Old Style" pitchFamily="18" charset="0"/>
              </a:rPr>
              <a:t>площадь земли 11251 га</a:t>
            </a:r>
          </a:p>
        </c:rich>
      </c:tx>
      <c:layout>
        <c:manualLayout>
          <c:xMode val="edge"/>
          <c:yMode val="edge"/>
          <c:x val="0.20706790123456789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Общая площадь земли 11251 га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="1" i="0">
                    <a:latin typeface="Bookman Old Style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Пашня, га</c:v>
                </c:pt>
                <c:pt idx="1">
                  <c:v>Пастбища, га</c:v>
                </c:pt>
                <c:pt idx="2">
                  <c:v>Земли населенных пунктов, га</c:v>
                </c:pt>
                <c:pt idx="3">
                  <c:v>Земли промышленности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10033</c:v>
                </c:pt>
                <c:pt idx="1">
                  <c:v>719</c:v>
                </c:pt>
                <c:pt idx="2">
                  <c:v>456</c:v>
                </c:pt>
                <c:pt idx="3">
                  <c:v>43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i="1">
              <a:latin typeface="Bookman Old Style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</cdr:x>
      <cdr:y>0.17073</cdr:y>
    </cdr:from>
    <cdr:to>
      <cdr:x>0.2544</cdr:x>
      <cdr:y>0.27532</cdr:y>
    </cdr:to>
    <cdr:sp macro="" textlink="">
      <cdr:nvSpPr>
        <cdr:cNvPr id="3" name="Скругленная прямоугольная выноска 2"/>
        <cdr:cNvSpPr/>
      </cdr:nvSpPr>
      <cdr:spPr>
        <a:xfrm xmlns:a="http://schemas.openxmlformats.org/drawingml/2006/main">
          <a:off x="1357290" y="1000132"/>
          <a:ext cx="914400" cy="612648"/>
        </a:xfrm>
        <a:prstGeom xmlns:a="http://schemas.openxmlformats.org/drawingml/2006/main" prst="wedgeRoundRectCallou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 по  РТ  39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0.504</cdr:x>
      <cdr:y>0.15854</cdr:y>
    </cdr:from>
    <cdr:to>
      <cdr:x>0.6144</cdr:x>
      <cdr:y>0.29268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4500562" y="928694"/>
          <a:ext cx="985838" cy="785818"/>
        </a:xfrm>
        <a:prstGeom xmlns:a="http://schemas.openxmlformats.org/drawingml/2006/main" prst="wedgeRoundRectCallout">
          <a:avLst>
            <a:gd name="adj1" fmla="val 13378"/>
            <a:gd name="adj2" fmla="val 115524"/>
            <a:gd name="adj3" fmla="val 16667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по району 32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9C0D2-794F-4E49-B316-529CA085CF0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0DE11-B166-4368-8755-D94529BCC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BBF83-E44D-49E5-B437-0B422E6E549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F7C9-B369-413C-B39B-EC4929239529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28049-C8E9-49A7-83DB-E95C6F82E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lIns="432000">
            <a:normAutofit fontScale="90000"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Bookman Old Style" pitchFamily="18" charset="0"/>
              </a:rPr>
              <a:t>С</a:t>
            </a:r>
            <a:r>
              <a:rPr 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оциально-экономическое развитие Краснооктябрьского сельского поселения  2011-2013 годы</a:t>
            </a:r>
            <a:endParaRPr lang="ru-RU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Показатели работы личных подворных хозяйств</a:t>
            </a:r>
            <a:br>
              <a:rPr lang="ru-RU" sz="1600" b="1" i="1" dirty="0" smtClean="0">
                <a:latin typeface="Bookman Old Style" pitchFamily="18" charset="0"/>
              </a:rPr>
            </a:br>
            <a:r>
              <a:rPr lang="ru-RU" sz="1600" b="1" i="1" dirty="0" smtClean="0">
                <a:latin typeface="Bookman Old Style" pitchFamily="18" charset="0"/>
              </a:rPr>
              <a:t>Краснооктябрьского сельского поселения</a:t>
            </a:r>
            <a:r>
              <a:rPr lang="ru-RU" sz="1400" b="1" i="1" dirty="0" smtClean="0">
                <a:latin typeface="Bookman Old Style" pitchFamily="18" charset="0"/>
              </a:rPr>
              <a:t/>
            </a:r>
            <a:br>
              <a:rPr lang="ru-RU" sz="1400" b="1" i="1" dirty="0" smtClean="0">
                <a:latin typeface="Bookman Old Style" pitchFamily="18" charset="0"/>
              </a:rPr>
            </a:br>
            <a:endParaRPr lang="ru-RU" sz="14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429156" cy="5054617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400" b="1" i="1" dirty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Численность населения  </a:t>
            </a:r>
            <a:r>
              <a:rPr lang="ru-RU" sz="2600" b="1" i="1" dirty="0">
                <a:latin typeface="Bookman Old Style" pitchFamily="18" charset="0"/>
              </a:rPr>
              <a:t>1017</a:t>
            </a:r>
            <a:r>
              <a:rPr lang="ru-RU" sz="2600" i="1" dirty="0">
                <a:latin typeface="Bookman Old Style" pitchFamily="18" charset="0"/>
              </a:rPr>
              <a:t>   человек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В т.ч. трудоспособных   </a:t>
            </a:r>
            <a:r>
              <a:rPr lang="ru-RU" sz="2600" b="1" i="1" dirty="0">
                <a:latin typeface="Bookman Old Style" pitchFamily="18" charset="0"/>
              </a:rPr>
              <a:t>608</a:t>
            </a:r>
            <a:r>
              <a:rPr lang="ru-RU" sz="2600" i="1" dirty="0">
                <a:latin typeface="Bookman Old Style" pitchFamily="18" charset="0"/>
              </a:rPr>
              <a:t> человек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Количество дворов        </a:t>
            </a:r>
            <a:r>
              <a:rPr lang="ru-RU" sz="2600" b="1" i="1" dirty="0" smtClean="0">
                <a:latin typeface="Bookman Old Style" pitchFamily="18" charset="0"/>
              </a:rPr>
              <a:t>331</a:t>
            </a:r>
            <a:r>
              <a:rPr lang="ru-RU" sz="2600" i="1" dirty="0">
                <a:latin typeface="Bookman Old Style" pitchFamily="18" charset="0"/>
              </a:rPr>
              <a:t> </a:t>
            </a:r>
            <a:endParaRPr lang="ru-RU" sz="2600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b="1" i="1" dirty="0">
                <a:latin typeface="Bookman Old Style" pitchFamily="18" charset="0"/>
              </a:rPr>
              <a:t>Поголовье, голов:</a:t>
            </a: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КРС </a:t>
            </a:r>
            <a:r>
              <a:rPr lang="ru-RU" sz="2600" b="1" i="1" dirty="0">
                <a:latin typeface="Bookman Old Style" pitchFamily="18" charset="0"/>
              </a:rPr>
              <a:t>397</a:t>
            </a:r>
            <a:r>
              <a:rPr lang="ru-RU" sz="2600" i="1" dirty="0">
                <a:latin typeface="Bookman Old Style" pitchFamily="18" charset="0"/>
              </a:rPr>
              <a:t> голов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в т.ч. коров  </a:t>
            </a:r>
            <a:r>
              <a:rPr lang="ru-RU" sz="2600" b="1" i="1" dirty="0">
                <a:latin typeface="Bookman Old Style" pitchFamily="18" charset="0"/>
              </a:rPr>
              <a:t>101</a:t>
            </a:r>
            <a:r>
              <a:rPr lang="ru-RU" sz="2600" i="1" dirty="0">
                <a:latin typeface="Bookman Old Style" pitchFamily="18" charset="0"/>
              </a:rPr>
              <a:t> голова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свиней  </a:t>
            </a:r>
            <a:r>
              <a:rPr lang="ru-RU" sz="2600" b="1" i="1" dirty="0">
                <a:latin typeface="Bookman Old Style" pitchFamily="18" charset="0"/>
              </a:rPr>
              <a:t>479</a:t>
            </a:r>
            <a:r>
              <a:rPr lang="ru-RU" sz="2600" i="1" dirty="0">
                <a:latin typeface="Bookman Old Style" pitchFamily="18" charset="0"/>
              </a:rPr>
              <a:t> голов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овец  </a:t>
            </a:r>
            <a:r>
              <a:rPr lang="ru-RU" sz="2600" b="1" i="1" dirty="0">
                <a:latin typeface="Bookman Old Style" pitchFamily="18" charset="0"/>
              </a:rPr>
              <a:t>501</a:t>
            </a:r>
            <a:r>
              <a:rPr lang="ru-RU" sz="2600" i="1" dirty="0">
                <a:latin typeface="Bookman Old Style" pitchFamily="18" charset="0"/>
              </a:rPr>
              <a:t> голова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лошадей </a:t>
            </a:r>
            <a:r>
              <a:rPr lang="ru-RU" sz="2600" b="1" i="1" dirty="0">
                <a:latin typeface="Bookman Old Style" pitchFamily="18" charset="0"/>
              </a:rPr>
              <a:t>4</a:t>
            </a:r>
            <a:r>
              <a:rPr lang="ru-RU" sz="2600" i="1" dirty="0">
                <a:latin typeface="Bookman Old Style" pitchFamily="18" charset="0"/>
              </a:rPr>
              <a:t> головы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птиц </a:t>
            </a:r>
            <a:r>
              <a:rPr lang="ru-RU" sz="2600" b="1" i="1" dirty="0">
                <a:latin typeface="Bookman Old Style" pitchFamily="18" charset="0"/>
              </a:rPr>
              <a:t>1011</a:t>
            </a:r>
            <a:r>
              <a:rPr lang="ru-RU" sz="2600" i="1" dirty="0">
                <a:latin typeface="Bookman Old Style" pitchFamily="18" charset="0"/>
              </a:rPr>
              <a:t> голов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пчелосемей </a:t>
            </a:r>
            <a:r>
              <a:rPr lang="ru-RU" sz="2600" b="1" i="1" dirty="0" smtClean="0">
                <a:latin typeface="Bookman Old Style" pitchFamily="18" charset="0"/>
              </a:rPr>
              <a:t>57</a:t>
            </a:r>
          </a:p>
          <a:p>
            <a:pPr>
              <a:buNone/>
            </a:pP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b="1" i="1" dirty="0">
                <a:latin typeface="Bookman Old Style" pitchFamily="18" charset="0"/>
              </a:rPr>
              <a:t>32 </a:t>
            </a:r>
            <a:r>
              <a:rPr lang="ru-RU" sz="2600" i="1" dirty="0">
                <a:latin typeface="Bookman Old Style" pitchFamily="18" charset="0"/>
              </a:rPr>
              <a:t>ЛПХ содержат 3 и более голов КРС</a:t>
            </a:r>
          </a:p>
          <a:p>
            <a:pPr>
              <a:buNone/>
            </a:pPr>
            <a:r>
              <a:rPr lang="ru-RU" sz="2600" b="1" i="1" dirty="0">
                <a:latin typeface="Bookman Old Style" pitchFamily="18" charset="0"/>
              </a:rPr>
              <a:t>7</a:t>
            </a:r>
            <a:r>
              <a:rPr lang="ru-RU" sz="2600" i="1" dirty="0">
                <a:latin typeface="Bookman Old Style" pitchFamily="18" charset="0"/>
              </a:rPr>
              <a:t> ЛПХ содержат 2 и более голов коров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sz="2600" b="1" i="1" dirty="0">
                <a:latin typeface="Bookman Old Style" pitchFamily="18" charset="0"/>
              </a:rPr>
              <a:t>Площадь приусадебных участков </a:t>
            </a:r>
            <a:r>
              <a:rPr lang="ru-RU" sz="2600" b="1" i="1" u="sng" dirty="0">
                <a:latin typeface="Bookman Old Style" pitchFamily="18" charset="0"/>
              </a:rPr>
              <a:t>53,15</a:t>
            </a:r>
            <a:r>
              <a:rPr lang="ru-RU" sz="2600" b="1" i="1" dirty="0">
                <a:latin typeface="Bookman Old Style" pitchFamily="18" charset="0"/>
              </a:rPr>
              <a:t> </a:t>
            </a:r>
            <a:r>
              <a:rPr lang="ru-RU" sz="2600" b="1" i="1" dirty="0" smtClean="0">
                <a:latin typeface="Bookman Old Style" pitchFamily="18" charset="0"/>
              </a:rPr>
              <a:t>га</a:t>
            </a:r>
          </a:p>
          <a:p>
            <a:pPr>
              <a:buNone/>
            </a:pP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b="1" i="1" u="sng" dirty="0">
                <a:latin typeface="Bookman Old Style" pitchFamily="18" charset="0"/>
              </a:rPr>
              <a:t>ПОСЕЯНО: </a:t>
            </a:r>
            <a:r>
              <a:rPr lang="ru-RU" sz="2600" b="1" i="1" dirty="0">
                <a:latin typeface="Bookman Old Style" pitchFamily="18" charset="0"/>
              </a:rPr>
              <a:t>                                 </a:t>
            </a:r>
            <a:r>
              <a:rPr lang="ru-RU" sz="2600" b="1" i="1" u="sng" dirty="0" smtClean="0">
                <a:latin typeface="Bookman Old Style" pitchFamily="18" charset="0"/>
              </a:rPr>
              <a:t>ВЫРАЩЕНО</a:t>
            </a:r>
            <a:r>
              <a:rPr lang="ru-RU" sz="2600" b="1" i="1" u="sng" dirty="0">
                <a:latin typeface="Bookman Old Style" pitchFamily="18" charset="0"/>
              </a:rPr>
              <a:t>:</a:t>
            </a: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Картофель  </a:t>
            </a:r>
            <a:r>
              <a:rPr lang="ru-RU" sz="2600" b="1" i="1" dirty="0">
                <a:latin typeface="Bookman Old Style" pitchFamily="18" charset="0"/>
              </a:rPr>
              <a:t>37,6</a:t>
            </a:r>
            <a:r>
              <a:rPr lang="ru-RU" sz="2600" i="1" dirty="0">
                <a:latin typeface="Bookman Old Style" pitchFamily="18" charset="0"/>
              </a:rPr>
              <a:t> га                             </a:t>
            </a:r>
            <a:r>
              <a:rPr lang="ru-RU" sz="2600" i="1" dirty="0" smtClean="0">
                <a:latin typeface="Bookman Old Style" pitchFamily="18" charset="0"/>
              </a:rPr>
              <a:t>  </a:t>
            </a:r>
            <a:r>
              <a:rPr lang="ru-RU" sz="2600" b="1" i="1" dirty="0">
                <a:latin typeface="Bookman Old Style" pitchFamily="18" charset="0"/>
              </a:rPr>
              <a:t>3760</a:t>
            </a:r>
            <a:r>
              <a:rPr lang="ru-RU" sz="2600" i="1" dirty="0">
                <a:latin typeface="Bookman Old Style" pitchFamily="18" charset="0"/>
              </a:rPr>
              <a:t> </a:t>
            </a:r>
            <a:r>
              <a:rPr lang="ru-RU" sz="2600" i="1" dirty="0" err="1">
                <a:latin typeface="Bookman Old Style" pitchFamily="18" charset="0"/>
              </a:rPr>
              <a:t>ц</a:t>
            </a:r>
            <a:r>
              <a:rPr lang="ru-RU" sz="2600" i="1" dirty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Овощи  </a:t>
            </a:r>
            <a:r>
              <a:rPr lang="ru-RU" sz="2600" b="1" i="1" dirty="0">
                <a:latin typeface="Bookman Old Style" pitchFamily="18" charset="0"/>
              </a:rPr>
              <a:t>3,23</a:t>
            </a:r>
            <a:r>
              <a:rPr lang="ru-RU" sz="2600" i="1" dirty="0">
                <a:latin typeface="Bookman Old Style" pitchFamily="18" charset="0"/>
              </a:rPr>
              <a:t> га                                     </a:t>
            </a:r>
            <a:r>
              <a:rPr lang="ru-RU" sz="2600" i="1" dirty="0" smtClean="0">
                <a:latin typeface="Bookman Old Style" pitchFamily="18" charset="0"/>
              </a:rPr>
              <a:t>    </a:t>
            </a:r>
            <a:r>
              <a:rPr lang="ru-RU" sz="2600" b="1" i="1" dirty="0">
                <a:latin typeface="Bookman Old Style" pitchFamily="18" charset="0"/>
              </a:rPr>
              <a:t>323</a:t>
            </a:r>
            <a:r>
              <a:rPr lang="ru-RU" sz="2600" i="1" dirty="0">
                <a:latin typeface="Bookman Old Style" pitchFamily="18" charset="0"/>
              </a:rPr>
              <a:t> </a:t>
            </a:r>
            <a:r>
              <a:rPr lang="ru-RU" sz="2600" i="1" dirty="0" err="1">
                <a:latin typeface="Bookman Old Style" pitchFamily="18" charset="0"/>
              </a:rPr>
              <a:t>ц</a:t>
            </a:r>
            <a:r>
              <a:rPr lang="ru-RU" sz="2600" i="1" dirty="0">
                <a:latin typeface="Bookman Old Style" pitchFamily="18" charset="0"/>
              </a:rPr>
              <a:t>.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Кормовые культуры  </a:t>
            </a:r>
            <a:r>
              <a:rPr lang="ru-RU" sz="2600" b="1" i="1" dirty="0">
                <a:latin typeface="Bookman Old Style" pitchFamily="18" charset="0"/>
              </a:rPr>
              <a:t>12,32  </a:t>
            </a:r>
            <a:r>
              <a:rPr lang="ru-RU" sz="2600" i="1" dirty="0">
                <a:latin typeface="Bookman Old Style" pitchFamily="18" charset="0"/>
              </a:rPr>
              <a:t>га</a:t>
            </a:r>
            <a:r>
              <a:rPr lang="ru-RU" sz="2600" b="1" i="1" dirty="0">
                <a:latin typeface="Bookman Old Style" pitchFamily="18" charset="0"/>
              </a:rPr>
              <a:t>                                                                    </a:t>
            </a: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 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Количество тракторов  </a:t>
            </a:r>
            <a:r>
              <a:rPr lang="ru-RU" sz="2600" b="1" i="1" dirty="0">
                <a:latin typeface="Bookman Old Style" pitchFamily="18" charset="0"/>
              </a:rPr>
              <a:t>8</a:t>
            </a: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Количество грузовых автомобилей </a:t>
            </a:r>
            <a:r>
              <a:rPr lang="ru-RU" sz="2600" b="1" i="1" dirty="0">
                <a:latin typeface="Bookman Old Style" pitchFamily="18" charset="0"/>
              </a:rPr>
              <a:t>14</a:t>
            </a: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Количество мотоблоков </a:t>
            </a:r>
            <a:r>
              <a:rPr lang="ru-RU" sz="2600" b="1" i="1" dirty="0" smtClean="0">
                <a:latin typeface="Bookman Old Style" pitchFamily="18" charset="0"/>
              </a:rPr>
              <a:t>13</a:t>
            </a:r>
          </a:p>
          <a:p>
            <a:pPr>
              <a:buNone/>
            </a:pPr>
            <a:r>
              <a:rPr lang="ru-RU" sz="2600" b="1" i="1" dirty="0">
                <a:latin typeface="Bookman Old Style" pitchFamily="18" charset="0"/>
              </a:rPr>
              <a:t>Денежный доход от реализации всего 7149600 рублей</a:t>
            </a: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в т.ч. в расчете на 1 ЛПХ – 21600 рублей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Получено 53 кредитов ЛПХ на 4 260 000 рублей. </a:t>
            </a: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в т.ч. в 2013 году 23, на сумму  2 496 000 рублей</a:t>
            </a:r>
            <a:r>
              <a:rPr lang="ru-RU" sz="2600" i="1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ru-RU" sz="2600" i="1" dirty="0" smtClean="0">
              <a:latin typeface="Bookman Old Style" pitchFamily="18" charset="0"/>
            </a:endParaRPr>
          </a:p>
          <a:p>
            <a:pPr>
              <a:buNone/>
            </a:pP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r>
              <a:rPr lang="ru-RU" sz="2600" b="1" i="1" dirty="0">
                <a:latin typeface="Bookman Old Style" pitchFamily="18" charset="0"/>
              </a:rPr>
              <a:t>Кредитные средства использованы на </a:t>
            </a:r>
            <a:r>
              <a:rPr lang="ru-RU" sz="2600" b="1" i="1" dirty="0" smtClean="0">
                <a:latin typeface="Bookman Old Style" pitchFamily="18" charset="0"/>
              </a:rPr>
              <a:t>приобретение</a:t>
            </a:r>
          </a:p>
          <a:p>
            <a:pPr>
              <a:buNone/>
            </a:pPr>
            <a:endParaRPr lang="ru-RU" sz="2600" b="1" i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2600" i="1" dirty="0">
                <a:latin typeface="Bookman Old Style" pitchFamily="18" charset="0"/>
              </a:rPr>
              <a:t> </a:t>
            </a:r>
            <a:r>
              <a:rPr lang="ru-RU" sz="2600" i="1" dirty="0" smtClean="0">
                <a:latin typeface="Bookman Old Style" pitchFamily="18" charset="0"/>
              </a:rPr>
              <a:t>             </a:t>
            </a:r>
            <a:r>
              <a:rPr lang="ru-RU" sz="2600" i="1" dirty="0">
                <a:latin typeface="Bookman Old Style" pitchFamily="18" charset="0"/>
              </a:rPr>
              <a:t>87 голов молодняка КРС, </a:t>
            </a:r>
            <a:r>
              <a:rPr lang="ru-RU" sz="2600" i="1" dirty="0" smtClean="0">
                <a:latin typeface="Bookman Old Style" pitchFamily="18" charset="0"/>
              </a:rPr>
              <a:t>4 головы </a:t>
            </a:r>
            <a:r>
              <a:rPr lang="ru-RU" sz="2600" i="1" dirty="0">
                <a:latin typeface="Bookman Old Style" pitchFamily="18" charset="0"/>
              </a:rPr>
              <a:t>коров, 54 головы свиней, а также овцы, лошади, птица. За время существования льготного кредитования было приобретено 6 тракторов и автомашин, 13 мотоблоков. Также кредитные средства направлялись  на строительство и реконструкцию животноводческих помещений.</a:t>
            </a:r>
          </a:p>
          <a:p>
            <a:pPr>
              <a:buNone/>
            </a:pPr>
            <a:endParaRPr lang="ru-RU" sz="2600" i="1" dirty="0">
              <a:latin typeface="Bookman Old Style" pitchFamily="18" charset="0"/>
            </a:endParaRPr>
          </a:p>
          <a:p>
            <a:pPr>
              <a:buNone/>
            </a:pPr>
            <a:endParaRPr lang="ru-RU" sz="1400" i="1" dirty="0">
              <a:latin typeface="Bookman Old Style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half" idx="2"/>
          </p:nvPr>
        </p:nvGraphicFramePr>
        <p:xfrm>
          <a:off x="5000628" y="4643446"/>
          <a:ext cx="3929090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98"/>
                <a:gridCol w="920262"/>
                <a:gridCol w="1442430"/>
              </a:tblGrid>
              <a:tr h="494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</a:rPr>
                        <a:t>Произведено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</a:rPr>
                        <a:t> продукции 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</a:rPr>
                        <a:t>ц.</a:t>
                      </a:r>
                      <a:r>
                        <a:rPr lang="ru-RU" sz="1200" dirty="0" err="1" smtClean="0">
                          <a:latin typeface="Bookman Old Style"/>
                          <a:ea typeface="Times New Roman"/>
                        </a:rPr>
                        <a:t>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</a:rPr>
                        <a:t>2012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</a:rPr>
                        <a:t>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Bookman Old Style"/>
                          <a:ea typeface="Times New Roman"/>
                        </a:rPr>
                        <a:t>2013 год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/>
                          <a:ea typeface="Times New Roman"/>
                        </a:rPr>
                        <a:t>Мясо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190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217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Молоко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1472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1211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Картофель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10750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11004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28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/>
                          <a:ea typeface="Times New Roman"/>
                        </a:rPr>
                        <a:t>Мед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Bookman Old Style"/>
                          <a:ea typeface="Times New Roman"/>
                        </a:rPr>
                        <a:t>1,9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Bookman Old Style"/>
                          <a:ea typeface="Times New Roman"/>
                        </a:rPr>
                        <a:t>1,5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i="1" dirty="0" smtClean="0">
                <a:latin typeface="Bookman Old Style" pitchFamily="18" charset="0"/>
              </a:rPr>
              <a:t/>
            </a:r>
            <a:br>
              <a:rPr lang="ru-RU" sz="1200" i="1" dirty="0" smtClean="0">
                <a:latin typeface="Bookman Old Style" pitchFamily="18" charset="0"/>
              </a:rPr>
            </a:br>
            <a:r>
              <a:rPr lang="ru-RU" sz="1200" b="1" i="1" dirty="0">
                <a:latin typeface="Bookman Old Style" pitchFamily="18" charset="0"/>
              </a:rPr>
              <a:t/>
            </a:r>
            <a:br>
              <a:rPr lang="ru-RU" sz="1200" b="1" i="1" dirty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Личное подсобное хозяйство: Зубов Николай Николаевич</a:t>
            </a:r>
            <a:r>
              <a:rPr lang="ru-RU" sz="1200" i="1" dirty="0" smtClean="0">
                <a:latin typeface="Bookman Old Style" pitchFamily="18" charset="0"/>
              </a:rPr>
              <a:t/>
            </a:r>
            <a:br>
              <a:rPr lang="ru-RU" sz="1200" i="1" dirty="0" smtClean="0">
                <a:latin typeface="Bookman Old Style" pitchFamily="18" charset="0"/>
              </a:rPr>
            </a:br>
            <a:r>
              <a:rPr lang="ru-RU" sz="1200" i="1" dirty="0" smtClean="0">
                <a:latin typeface="Bookman Old Style" pitchFamily="18" charset="0"/>
              </a:rPr>
              <a:t>Глава </a:t>
            </a:r>
            <a:r>
              <a:rPr lang="ru-RU" sz="1200" i="1" dirty="0">
                <a:latin typeface="Bookman Old Style" pitchFamily="18" charset="0"/>
              </a:rPr>
              <a:t>хозяйства – Зубов Николай Николаевич – работает водителем КФХ «Раздолье». В своем личном подворье содержит </a:t>
            </a:r>
            <a:r>
              <a:rPr lang="ru-RU" sz="1200" i="1" dirty="0" smtClean="0">
                <a:latin typeface="Bookman Old Style" pitchFamily="18" charset="0"/>
              </a:rPr>
              <a:t>5 </a:t>
            </a:r>
            <a:r>
              <a:rPr lang="ru-RU" sz="1200" i="1" dirty="0">
                <a:latin typeface="Bookman Old Style" pitchFamily="18" charset="0"/>
              </a:rPr>
              <a:t>голов КРС на откорме, а также в хозяйстве содержатся на откорме </a:t>
            </a:r>
            <a:r>
              <a:rPr lang="ru-RU" sz="1200" i="1" dirty="0" smtClean="0">
                <a:latin typeface="Bookman Old Style" pitchFamily="18" charset="0"/>
              </a:rPr>
              <a:t>15 </a:t>
            </a:r>
            <a:r>
              <a:rPr lang="ru-RU" sz="1200" i="1" dirty="0">
                <a:latin typeface="Bookman Old Style" pitchFamily="18" charset="0"/>
              </a:rPr>
              <a:t>голов свиней, птиц более 30 голов. </a:t>
            </a:r>
            <a:r>
              <a:rPr lang="ru-RU" sz="1200" i="1" dirty="0" smtClean="0">
                <a:latin typeface="Bookman Old Style" pitchFamily="18" charset="0"/>
              </a:rPr>
              <a:t>Постоянный участник сельскохозяйственных ярмарок в г. </a:t>
            </a:r>
            <a:r>
              <a:rPr lang="ru-RU" sz="1200" i="1" dirty="0">
                <a:latin typeface="Bookman Old Style" pitchFamily="18" charset="0"/>
              </a:rPr>
              <a:t>К</a:t>
            </a:r>
            <a:r>
              <a:rPr lang="ru-RU" sz="1200" i="1" dirty="0" smtClean="0">
                <a:latin typeface="Bookman Old Style" pitchFamily="18" charset="0"/>
              </a:rPr>
              <a:t>азани.</a:t>
            </a:r>
            <a:r>
              <a:rPr lang="ru-RU" sz="1200" i="1" dirty="0">
                <a:latin typeface="Bookman Old Style" pitchFamily="18" charset="0"/>
              </a:rPr>
              <a:t/>
            </a:r>
            <a:br>
              <a:rPr lang="ru-RU" sz="1200" i="1" dirty="0">
                <a:latin typeface="Bookman Old Style" pitchFamily="18" charset="0"/>
              </a:rPr>
            </a:br>
            <a:r>
              <a:rPr lang="ru-RU" sz="1200" i="1" dirty="0">
                <a:latin typeface="Bookman Old Style" pitchFamily="18" charset="0"/>
              </a:rPr>
              <a:t>       Посевная помощь ЛПХ составляет 0,29 га. Собрано 25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картофеля, 2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овощей. В течении года реализовано 27,5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мяса, картофеля 5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всего на сумму 720 тыс. рублей. На вырученные средства было приобретено: молодняк КРС, корма, мотоблок, </a:t>
            </a:r>
            <a:r>
              <a:rPr lang="ru-RU" sz="1200" i="1" dirty="0" err="1">
                <a:latin typeface="Bookman Old Style" pitchFamily="18" charset="0"/>
              </a:rPr>
              <a:t>бензокосилка</a:t>
            </a:r>
            <a:r>
              <a:rPr lang="ru-RU" sz="1200" i="1" dirty="0">
                <a:latin typeface="Bookman Old Style" pitchFamily="18" charset="0"/>
              </a:rPr>
              <a:t>.</a:t>
            </a:r>
            <a:br>
              <a:rPr lang="ru-RU" sz="1200" i="1" dirty="0">
                <a:latin typeface="Bookman Old Style" pitchFamily="18" charset="0"/>
              </a:rPr>
            </a:br>
            <a:r>
              <a:rPr lang="ru-RU" sz="1200" i="1" dirty="0">
                <a:latin typeface="Bookman Old Style" pitchFamily="18" charset="0"/>
              </a:rPr>
              <a:t> </a:t>
            </a:r>
          </a:p>
        </p:txBody>
      </p:sp>
      <p:pic>
        <p:nvPicPr>
          <p:cNvPr id="2051" name="Picture 3" descr="C:\Users\Kr.Oktyabr\Desktop\СТЕНД новый\Зубов Н.Н.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071942"/>
            <a:ext cx="3333752" cy="2521150"/>
          </a:xfrm>
          <a:prstGeom prst="rect">
            <a:avLst/>
          </a:prstGeom>
          <a:noFill/>
        </p:spPr>
      </p:pic>
      <p:pic>
        <p:nvPicPr>
          <p:cNvPr id="2053" name="Picture 5" descr="C:\Users\Kr.Oktyabr\Desktop\Зуб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14818"/>
            <a:ext cx="3614741" cy="2432455"/>
          </a:xfrm>
          <a:prstGeom prst="rect">
            <a:avLst/>
          </a:prstGeom>
          <a:noFill/>
        </p:spPr>
      </p:pic>
      <p:pic>
        <p:nvPicPr>
          <p:cNvPr id="9" name="Picture 2" descr="C:\Users\Kr.Oktyabr\Desktop\СТЕНД новый\Зубов Н.Н. 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1714488"/>
            <a:ext cx="3874565" cy="2905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i="1" dirty="0" smtClean="0">
                <a:latin typeface="Bookman Old Style" pitchFamily="18" charset="0"/>
              </a:rPr>
              <a:t>Личное подсобное хозяйство: Михайлова Татьяна Николаевна</a:t>
            </a:r>
            <a:r>
              <a:rPr lang="ru-RU" sz="1300" i="1" dirty="0" smtClean="0">
                <a:latin typeface="Bookman Old Style" pitchFamily="18" charset="0"/>
              </a:rPr>
              <a:t/>
            </a:r>
            <a:br>
              <a:rPr lang="ru-RU" sz="1300" i="1" dirty="0" smtClean="0">
                <a:latin typeface="Bookman Old Style" pitchFamily="18" charset="0"/>
              </a:rPr>
            </a:br>
            <a:r>
              <a:rPr lang="ru-RU" sz="1300" i="1" dirty="0" smtClean="0">
                <a:latin typeface="Bookman Old Style" pitchFamily="18" charset="0"/>
              </a:rPr>
              <a:t>Глава </a:t>
            </a:r>
            <a:r>
              <a:rPr lang="ru-RU" sz="1300" i="1" dirty="0">
                <a:latin typeface="Bookman Old Style" pitchFamily="18" charset="0"/>
              </a:rPr>
              <a:t>хозяйства – Михайлова Татьяна Николаевна – работает учетчиком в ООО Агрофирма «Кулон». В личном подворье содержит 9 голов КРС в том, числе коров 4, также в хозяйстве содержатся 17 голов свиней, 19 овец, лошадь, птиц более 50 голов. </a:t>
            </a:r>
            <a:br>
              <a:rPr lang="ru-RU" sz="1300" i="1" dirty="0">
                <a:latin typeface="Bookman Old Style" pitchFamily="18" charset="0"/>
              </a:rPr>
            </a:br>
            <a:r>
              <a:rPr lang="ru-RU" sz="1300" i="1" dirty="0">
                <a:latin typeface="Bookman Old Style" pitchFamily="18" charset="0"/>
              </a:rPr>
              <a:t>       Посевная помощь ЛПХ составляет 0,21 га. Собрано 10,5 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картофеля, 3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овощей. В течении года реализовано 10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мяса, 100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молока, все на сумму 350 тыс. рублей. На вырученные средства приобретена легковая автомашина НИВА ВАЗ 2121.</a:t>
            </a:r>
            <a:br>
              <a:rPr lang="ru-RU" sz="1300" i="1" dirty="0">
                <a:latin typeface="Bookman Old Style" pitchFamily="18" charset="0"/>
              </a:rPr>
            </a:br>
            <a:r>
              <a:rPr lang="ru-RU" sz="1300" i="1" dirty="0">
                <a:latin typeface="Bookman Old Style" pitchFamily="18" charset="0"/>
              </a:rPr>
              <a:t>       В подворье имеется малогабаритная сельскохозяйственная техника: мотоблок, </a:t>
            </a:r>
            <a:r>
              <a:rPr lang="ru-RU" sz="1300" i="1" dirty="0" err="1">
                <a:latin typeface="Bookman Old Style" pitchFamily="18" charset="0"/>
              </a:rPr>
              <a:t>бензотример</a:t>
            </a:r>
            <a:r>
              <a:rPr lang="ru-RU" sz="1300" i="1" dirty="0">
                <a:latin typeface="Bookman Old Style" pitchFamily="18" charset="0"/>
              </a:rPr>
              <a:t>. 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Kr.Oktyabr\Desktop\СТЕНД новый\Михайлова Т.Н.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4000528" cy="3000397"/>
          </a:xfrm>
          <a:prstGeom prst="rect">
            <a:avLst/>
          </a:prstGeom>
          <a:noFill/>
        </p:spPr>
      </p:pic>
      <p:pic>
        <p:nvPicPr>
          <p:cNvPr id="4099" name="Picture 3" descr="C:\Users\Kr.Oktyabr\Desktop\СТЕНД новый\Михайлова Т.Н.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286256"/>
            <a:ext cx="4402821" cy="2428892"/>
          </a:xfrm>
          <a:prstGeom prst="rect">
            <a:avLst/>
          </a:prstGeom>
          <a:noFill/>
        </p:spPr>
      </p:pic>
      <p:pic>
        <p:nvPicPr>
          <p:cNvPr id="4100" name="Picture 4" descr="C:\Users\Kr.Oktyabr\Desktop\СТЕНД новый\Михайлова Т.Н. 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1928802"/>
            <a:ext cx="3057522" cy="2038348"/>
          </a:xfrm>
          <a:prstGeom prst="rect">
            <a:avLst/>
          </a:prstGeom>
          <a:noFill/>
        </p:spPr>
      </p:pic>
      <p:pic>
        <p:nvPicPr>
          <p:cNvPr id="4101" name="Picture 5" descr="C:\Users\Kr.Oktyabr\Desktop\СТЕНД новый\Михайлова Т.Н. 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286256"/>
            <a:ext cx="3608137" cy="240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i="1" dirty="0" smtClean="0">
                <a:latin typeface="Bookman Old Style" pitchFamily="18" charset="0"/>
              </a:rPr>
              <a:t/>
            </a:r>
            <a:br>
              <a:rPr lang="ru-RU" sz="1300" i="1" dirty="0" smtClean="0">
                <a:latin typeface="Bookman Old Style" pitchFamily="18" charset="0"/>
              </a:rPr>
            </a:br>
            <a:r>
              <a:rPr lang="ru-RU" sz="1300" b="1" i="1" dirty="0">
                <a:latin typeface="Bookman Old Style" pitchFamily="18" charset="0"/>
              </a:rPr>
              <a:t/>
            </a:r>
            <a:br>
              <a:rPr lang="ru-RU" sz="1300" b="1" i="1" dirty="0">
                <a:latin typeface="Bookman Old Style" pitchFamily="18" charset="0"/>
              </a:rPr>
            </a:br>
            <a:r>
              <a:rPr lang="ru-RU" sz="1300" b="1" i="1" dirty="0" smtClean="0">
                <a:latin typeface="Bookman Old Style" pitchFamily="18" charset="0"/>
              </a:rPr>
              <a:t/>
            </a:r>
            <a:br>
              <a:rPr lang="ru-RU" sz="1300" b="1" i="1" dirty="0" smtClean="0">
                <a:latin typeface="Bookman Old Style" pitchFamily="18" charset="0"/>
              </a:rPr>
            </a:br>
            <a:r>
              <a:rPr lang="ru-RU" sz="1300" b="1" i="1" dirty="0" smtClean="0">
                <a:latin typeface="Bookman Old Style" pitchFamily="18" charset="0"/>
              </a:rPr>
              <a:t>Личное подсобное хозяйство: Сулейманова Резеда </a:t>
            </a:r>
            <a:r>
              <a:rPr lang="ru-RU" sz="1300" b="1" i="1" dirty="0" err="1" smtClean="0">
                <a:latin typeface="Bookman Old Style" pitchFamily="18" charset="0"/>
              </a:rPr>
              <a:t>Файрушевна</a:t>
            </a:r>
            <a:r>
              <a:rPr lang="ru-RU" sz="1300" i="1" dirty="0">
                <a:latin typeface="Bookman Old Style" pitchFamily="18" charset="0"/>
              </a:rPr>
              <a:t/>
            </a:r>
            <a:br>
              <a:rPr lang="ru-RU" sz="1300" i="1" dirty="0">
                <a:latin typeface="Bookman Old Style" pitchFamily="18" charset="0"/>
              </a:rPr>
            </a:br>
            <a:r>
              <a:rPr lang="ru-RU" sz="1300" i="1" dirty="0" smtClean="0">
                <a:latin typeface="Bookman Old Style" pitchFamily="18" charset="0"/>
              </a:rPr>
              <a:t>Глава </a:t>
            </a:r>
            <a:r>
              <a:rPr lang="ru-RU" sz="1300" i="1" dirty="0">
                <a:latin typeface="Bookman Old Style" pitchFamily="18" charset="0"/>
              </a:rPr>
              <a:t>хозяйства – Сулейманова Резеда </a:t>
            </a:r>
            <a:r>
              <a:rPr lang="ru-RU" sz="1300" i="1" dirty="0" err="1">
                <a:latin typeface="Bookman Old Style" pitchFamily="18" charset="0"/>
              </a:rPr>
              <a:t>Файрушевна</a:t>
            </a:r>
            <a:r>
              <a:rPr lang="ru-RU" sz="1300" i="1" dirty="0">
                <a:latin typeface="Bookman Old Style" pitchFamily="18" charset="0"/>
              </a:rPr>
              <a:t> – работает в личном подсобном хозяйстве. В личном подворье содержит 11 голов КРС в том, числе коров 3, также в хозяйстве содержатся 29 овец, птиц более 50 голов. </a:t>
            </a:r>
            <a:br>
              <a:rPr lang="ru-RU" sz="1300" i="1" dirty="0">
                <a:latin typeface="Bookman Old Style" pitchFamily="18" charset="0"/>
              </a:rPr>
            </a:br>
            <a:r>
              <a:rPr lang="ru-RU" sz="1300" i="1" dirty="0">
                <a:latin typeface="Bookman Old Style" pitchFamily="18" charset="0"/>
              </a:rPr>
              <a:t>       Посевная помощь ЛПХ составляет 0,21 га. Собрано 15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картофеля, 4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овощей. В течении года реализовано 16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мяса, 6 </a:t>
            </a:r>
            <a:r>
              <a:rPr lang="ru-RU" sz="1300" i="1" dirty="0" err="1">
                <a:latin typeface="Bookman Old Style" pitchFamily="18" charset="0"/>
              </a:rPr>
              <a:t>ц</a:t>
            </a:r>
            <a:r>
              <a:rPr lang="ru-RU" sz="1300" i="1" dirty="0">
                <a:latin typeface="Bookman Old Style" pitchFamily="18" charset="0"/>
              </a:rPr>
              <a:t>. молока, все на сумму 352 тыс. рублей. На вырученные средства приобретен трактор МТЗ- 80, косилка, плуг.</a:t>
            </a:r>
            <a:br>
              <a:rPr lang="ru-RU" sz="1300" i="1" dirty="0">
                <a:latin typeface="Bookman Old Style" pitchFamily="18" charset="0"/>
              </a:rPr>
            </a:br>
            <a:r>
              <a:rPr lang="ru-RU" sz="1300" i="1" dirty="0">
                <a:latin typeface="Bookman Old Style" pitchFamily="18" charset="0"/>
              </a:rPr>
              <a:t>       В подворье имеется малогабаритная сельскохозяйственная техника: мотоблок, </a:t>
            </a:r>
            <a:r>
              <a:rPr lang="ru-RU" sz="1300" i="1" dirty="0" err="1">
                <a:latin typeface="Bookman Old Style" pitchFamily="18" charset="0"/>
              </a:rPr>
              <a:t>бензотример</a:t>
            </a:r>
            <a:r>
              <a:rPr lang="ru-RU" sz="1300" i="1" dirty="0">
                <a:latin typeface="Bookman Old Style" pitchFamily="18" charset="0"/>
              </a:rPr>
              <a:t>. 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6148" name="Picture 4" descr="C:\Users\Kr.Oktyabr\Desktop\СТЕНД новый\Сулейманова Р.Ф. 4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3429024" cy="2291731"/>
          </a:xfrm>
          <a:prstGeom prst="rect">
            <a:avLst/>
          </a:prstGeom>
          <a:noFill/>
        </p:spPr>
      </p:pic>
      <p:pic>
        <p:nvPicPr>
          <p:cNvPr id="6150" name="Picture 6" descr="C:\Users\Kr.Oktyabr\Desktop\бычо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238597"/>
            <a:ext cx="3929105" cy="2619403"/>
          </a:xfrm>
          <a:prstGeom prst="rect">
            <a:avLst/>
          </a:prstGeom>
          <a:noFill/>
        </p:spPr>
      </p:pic>
      <p:pic>
        <p:nvPicPr>
          <p:cNvPr id="7" name="Рисунок 6" descr="C:\Users\Kr.Oktyabr\Desktop\Новая папка\100_109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000240"/>
            <a:ext cx="4214842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Kr.Oktyabr\Desktop\Новая папка\100_105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1785926"/>
            <a:ext cx="350046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dirty="0" smtClean="0">
                <a:latin typeface="Bookman Old Style" pitchFamily="18" charset="0"/>
              </a:rPr>
              <a:t/>
            </a:r>
            <a:br>
              <a:rPr lang="ru-RU" sz="1200" dirty="0" smtClean="0">
                <a:latin typeface="Bookman Old Style" pitchFamily="18" charset="0"/>
              </a:rPr>
            </a:br>
            <a:r>
              <a:rPr lang="ru-RU" sz="1200" dirty="0">
                <a:latin typeface="Bookman Old Style" pitchFamily="18" charset="0"/>
              </a:rPr>
              <a:t/>
            </a:r>
            <a:br>
              <a:rPr lang="ru-RU" sz="1200" dirty="0">
                <a:latin typeface="Bookman Old Style" pitchFamily="18" charset="0"/>
              </a:rPr>
            </a:br>
            <a:r>
              <a:rPr lang="ru-RU" sz="1200" dirty="0" smtClean="0">
                <a:latin typeface="Bookman Old Style" pitchFamily="18" charset="0"/>
              </a:rPr>
              <a:t/>
            </a:r>
            <a:br>
              <a:rPr lang="ru-RU" sz="1200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Личное подсобное хозяйство: </a:t>
            </a:r>
            <a:r>
              <a:rPr lang="ru-RU" sz="1200" b="1" i="1" dirty="0" err="1" smtClean="0">
                <a:latin typeface="Bookman Old Style" pitchFamily="18" charset="0"/>
              </a:rPr>
              <a:t>Насибулин</a:t>
            </a:r>
            <a:r>
              <a:rPr lang="ru-RU" sz="1200" b="1" i="1" dirty="0" smtClean="0">
                <a:latin typeface="Bookman Old Style" pitchFamily="18" charset="0"/>
              </a:rPr>
              <a:t> Марат </a:t>
            </a:r>
            <a:r>
              <a:rPr lang="ru-RU" sz="1200" b="1" i="1" dirty="0" err="1" smtClean="0">
                <a:latin typeface="Bookman Old Style" pitchFamily="18" charset="0"/>
              </a:rPr>
              <a:t>Минуллаевич</a:t>
            </a:r>
            <a:r>
              <a:rPr lang="ru-RU" sz="1200" i="1" dirty="0">
                <a:latin typeface="Bookman Old Style" pitchFamily="18" charset="0"/>
              </a:rPr>
              <a:t/>
            </a:r>
            <a:br>
              <a:rPr lang="ru-RU" sz="1200" i="1" dirty="0">
                <a:latin typeface="Bookman Old Style" pitchFamily="18" charset="0"/>
              </a:rPr>
            </a:br>
            <a:r>
              <a:rPr lang="ru-RU" sz="1200" i="1" dirty="0" smtClean="0">
                <a:latin typeface="Bookman Old Style" pitchFamily="18" charset="0"/>
              </a:rPr>
              <a:t>Глава </a:t>
            </a:r>
            <a:r>
              <a:rPr lang="ru-RU" sz="1200" i="1" dirty="0">
                <a:latin typeface="Bookman Old Style" pitchFamily="18" charset="0"/>
              </a:rPr>
              <a:t>хозяйства – </a:t>
            </a:r>
            <a:r>
              <a:rPr lang="ru-RU" sz="1200" i="1" dirty="0" err="1">
                <a:latin typeface="Bookman Old Style" pitchFamily="18" charset="0"/>
              </a:rPr>
              <a:t>Насибулин</a:t>
            </a:r>
            <a:r>
              <a:rPr lang="ru-RU" sz="1200" i="1" dirty="0">
                <a:latin typeface="Bookman Old Style" pitchFamily="18" charset="0"/>
              </a:rPr>
              <a:t> Марат </a:t>
            </a:r>
            <a:r>
              <a:rPr lang="ru-RU" sz="1200" i="1" dirty="0" err="1" smtClean="0">
                <a:latin typeface="Bookman Old Style" pitchFamily="18" charset="0"/>
              </a:rPr>
              <a:t>Минуллаевич</a:t>
            </a:r>
            <a:r>
              <a:rPr lang="ru-RU" sz="1200" i="1" dirty="0" smtClean="0">
                <a:latin typeface="Bookman Old Style" pitchFamily="18" charset="0"/>
              </a:rPr>
              <a:t> </a:t>
            </a:r>
            <a:r>
              <a:rPr lang="ru-RU" sz="1200" i="1" dirty="0">
                <a:latin typeface="Bookman Old Style" pitchFamily="18" charset="0"/>
              </a:rPr>
              <a:t>– работает водителем ООО Агрофирма «Кулон». В личном подворье содержит 10 голов КРС в том, числе коров 2, также в хозяйстве содержатся 27 голов свиней, птиц более 40 голов. </a:t>
            </a:r>
            <a:br>
              <a:rPr lang="ru-RU" sz="1200" i="1" dirty="0">
                <a:latin typeface="Bookman Old Style" pitchFamily="18" charset="0"/>
              </a:rPr>
            </a:br>
            <a:r>
              <a:rPr lang="ru-RU" sz="1200" i="1" dirty="0">
                <a:latin typeface="Bookman Old Style" pitchFamily="18" charset="0"/>
              </a:rPr>
              <a:t>       Посевная помощь ЛПХ составляет 0,24 га. Собрано 12,5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картофеля, 3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овощей. В течении года реализовано 15 </a:t>
            </a:r>
            <a:r>
              <a:rPr lang="ru-RU" sz="1200" i="1" dirty="0" err="1">
                <a:latin typeface="Bookman Old Style" pitchFamily="18" charset="0"/>
              </a:rPr>
              <a:t>ц</a:t>
            </a:r>
            <a:r>
              <a:rPr lang="ru-RU" sz="1200" i="1" dirty="0">
                <a:latin typeface="Bookman Old Style" pitchFamily="18" charset="0"/>
              </a:rPr>
              <a:t>. мяса,  все на сумму 330 тыс. рублей. На вырученные средства </a:t>
            </a:r>
            <a:r>
              <a:rPr lang="ru-RU" sz="1200" i="1" dirty="0" smtClean="0">
                <a:latin typeface="Bookman Old Style" pitchFamily="18" charset="0"/>
              </a:rPr>
              <a:t>приобретено: </a:t>
            </a:r>
            <a:r>
              <a:rPr lang="ru-RU" sz="1200" i="1" dirty="0">
                <a:latin typeface="Bookman Old Style" pitchFamily="18" charset="0"/>
              </a:rPr>
              <a:t>молодняк КРС, корма, малогабаритная сельскохозяйственная техника.</a:t>
            </a:r>
            <a:r>
              <a:rPr lang="ru-RU" sz="1200" dirty="0">
                <a:latin typeface="Bookman Old Style" pitchFamily="18" charset="0"/>
              </a:rPr>
              <a:t/>
            </a:r>
            <a:br>
              <a:rPr lang="ru-RU" sz="1200" dirty="0">
                <a:latin typeface="Bookman Old Style" pitchFamily="18" charset="0"/>
              </a:rPr>
            </a:br>
            <a:endParaRPr lang="ru-RU" sz="1200" dirty="0">
              <a:latin typeface="Bookman Old Style" pitchFamily="18" charset="0"/>
            </a:endParaRPr>
          </a:p>
        </p:txBody>
      </p:sp>
      <p:pic>
        <p:nvPicPr>
          <p:cNvPr id="5122" name="Picture 2" descr="C:\Users\Kr.Oktyabr\Desktop\СТЕНД новый\Насибулин М.М. 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143272" cy="2049960"/>
          </a:xfrm>
          <a:prstGeom prst="rect">
            <a:avLst/>
          </a:prstGeom>
          <a:noFill/>
        </p:spPr>
      </p:pic>
      <p:pic>
        <p:nvPicPr>
          <p:cNvPr id="5124" name="Picture 4" descr="C:\Users\Kr.Oktyabr\Desktop\СТЕНД новый\Насибулин М.М.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929066"/>
            <a:ext cx="3643338" cy="2732504"/>
          </a:xfrm>
          <a:prstGeom prst="rect">
            <a:avLst/>
          </a:prstGeom>
          <a:noFill/>
        </p:spPr>
      </p:pic>
      <p:pic>
        <p:nvPicPr>
          <p:cNvPr id="1026" name="Picture 2" descr="D:\Всё здесь\фото\ЛПХ\100_10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1785926"/>
            <a:ext cx="3902075" cy="2925763"/>
          </a:xfrm>
          <a:prstGeom prst="rect">
            <a:avLst/>
          </a:prstGeom>
          <a:noFill/>
        </p:spPr>
      </p:pic>
      <p:pic>
        <p:nvPicPr>
          <p:cNvPr id="7" name="Picture 3" descr="C:\Users\Kr.Oktyabr\Desktop\СТЕНД новый\Насибулин М.М. 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286256"/>
            <a:ext cx="3533657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Открытие бизнеса по программе самозанятости за 2011-2013 гг.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0"/>
          <a:ext cx="9144000" cy="5929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Блок-схема: процесс 3"/>
          <p:cNvSpPr/>
          <p:nvPr/>
        </p:nvSpPr>
        <p:spPr>
          <a:xfrm>
            <a:off x="1357290" y="6072206"/>
            <a:ext cx="6215106" cy="612648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Новошешминское СП -48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54098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>
                <a:latin typeface="Bookman Old Style" pitchFamily="18" charset="0"/>
              </a:rPr>
              <a:t/>
            </a:r>
            <a:br>
              <a:rPr lang="ru-RU" sz="1200" b="1" i="1" dirty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/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>
                <a:latin typeface="Bookman Old Style" pitchFamily="18" charset="0"/>
              </a:rPr>
              <a:t/>
            </a:r>
            <a:br>
              <a:rPr lang="ru-RU" sz="1200" b="1" i="1" dirty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На </a:t>
            </a:r>
            <a:r>
              <a:rPr lang="ru-RU" sz="1200" b="1" i="1" dirty="0">
                <a:latin typeface="Bookman Old Style" pitchFamily="18" charset="0"/>
              </a:rPr>
              <a:t>территории поселения осуществляют сельскохозяйственную деятельность следующие хозяйствующие субъекты:</a:t>
            </a:r>
            <a:br>
              <a:rPr lang="ru-RU" sz="1200" b="1" i="1" dirty="0">
                <a:latin typeface="Bookman Old Style" pitchFamily="18" charset="0"/>
              </a:rPr>
            </a:br>
            <a:r>
              <a:rPr lang="ru-RU" sz="1200" b="1" i="1" dirty="0">
                <a:latin typeface="Bookman Old Style" pitchFamily="18" charset="0"/>
              </a:rPr>
              <a:t>- Инвестор ООО Агрофирма «Кулон» - площадь используемой земли составляет – 8473 га, численность работающих - 140 человек</a:t>
            </a:r>
            <a:r>
              <a:rPr lang="ru-RU" sz="1200" b="1" i="1" dirty="0" smtClean="0">
                <a:latin typeface="Bookman Old Style" pitchFamily="18" charset="0"/>
              </a:rPr>
              <a:t>.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Основная  отрасль Агрофирмы – растениеводство. Главным достижением является то, что в настоящее время в нашем поселении нет ни одного гектара необработанной и бесхозной пашни. </a:t>
            </a:r>
            <a:r>
              <a:rPr lang="ru-RU" sz="1200" b="1" i="1" dirty="0">
                <a:latin typeface="Bookman Old Style" pitchFamily="18" charset="0"/>
              </a:rPr>
              <a:t/>
            </a:r>
            <a:br>
              <a:rPr lang="ru-RU" sz="1200" b="1" i="1" dirty="0">
                <a:latin typeface="Bookman Old Style" pitchFamily="18" charset="0"/>
              </a:rPr>
            </a:br>
            <a:r>
              <a:rPr lang="ru-RU" sz="1200" b="1" i="1" dirty="0">
                <a:latin typeface="Bookman Old Style" pitchFamily="18" charset="0"/>
              </a:rPr>
              <a:t>- КФХ «Зубов В.С.» – площадь используемой земли составляет 338 га, численность работающих - 53</a:t>
            </a:r>
            <a:r>
              <a:rPr lang="ru-RU" sz="1200" b="1" i="1" dirty="0" smtClean="0">
                <a:latin typeface="Bookman Old Style" pitchFamily="18" charset="0"/>
              </a:rPr>
              <a:t>.</a:t>
            </a:r>
            <a:br>
              <a:rPr lang="ru-RU" sz="1200" b="1" i="1" dirty="0" smtClean="0">
                <a:latin typeface="Bookman Old Style" pitchFamily="18" charset="0"/>
              </a:rPr>
            </a:br>
            <a:r>
              <a:rPr lang="ru-RU" sz="1200" b="1" i="1" dirty="0" smtClean="0">
                <a:latin typeface="Bookman Old Style" pitchFamily="18" charset="0"/>
              </a:rPr>
              <a:t>Основная деятельность КФХ производство мяса и молока.</a:t>
            </a:r>
            <a:r>
              <a:rPr lang="ru-RU" sz="1200" b="1" i="1" dirty="0">
                <a:latin typeface="Bookman Old Style" pitchFamily="18" charset="0"/>
              </a:rPr>
              <a:t/>
            </a:r>
            <a:br>
              <a:rPr lang="ru-RU" sz="1200" b="1" i="1" dirty="0">
                <a:latin typeface="Bookman Old Style" pitchFamily="18" charset="0"/>
              </a:rPr>
            </a:br>
            <a:r>
              <a:rPr lang="ru-RU" sz="1200" b="1" i="1" dirty="0">
                <a:latin typeface="Bookman Old Style" pitchFamily="18" charset="0"/>
              </a:rPr>
              <a:t>        Общая площадь земли в границах поселения составляет – </a:t>
            </a:r>
            <a:r>
              <a:rPr lang="ru-RU" sz="1200" b="1" i="1" dirty="0" smtClean="0">
                <a:latin typeface="Bookman Old Style" pitchFamily="18" charset="0"/>
              </a:rPr>
              <a:t>11251га.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pic>
        <p:nvPicPr>
          <p:cNvPr id="3074" name="Picture 2" descr="D:\Всё здесь\фото\DSC0283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2714644" cy="2035983"/>
          </a:xfrm>
          <a:prstGeom prst="rect">
            <a:avLst/>
          </a:prstGeom>
          <a:noFill/>
        </p:spPr>
      </p:pic>
      <p:pic>
        <p:nvPicPr>
          <p:cNvPr id="3075" name="Picture 3" descr="C:\Users\Kr.Oktyabr\Desktop\табу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214554"/>
            <a:ext cx="3073635" cy="22860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571868" y="4786323"/>
            <a:ext cx="535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Bookman Old Style" pitchFamily="18" charset="0"/>
              </a:rPr>
              <a:t>Для обеспечения населения высококачественными продуктами питания, обеспечения занятости и повышения уровня жизни сельского жителя на территории Краснооктябрьского сельского поселения ЗАО «</a:t>
            </a:r>
            <a:r>
              <a:rPr lang="ru-RU" sz="1200" b="1" i="1" dirty="0" err="1" smtClean="0">
                <a:solidFill>
                  <a:schemeClr val="bg1"/>
                </a:solidFill>
                <a:latin typeface="Bookman Old Style" pitchFamily="18" charset="0"/>
              </a:rPr>
              <a:t>Кулонторг</a:t>
            </a:r>
            <a:r>
              <a:rPr lang="ru-RU" sz="1200" b="1" i="1" dirty="0" smtClean="0">
                <a:solidFill>
                  <a:schemeClr val="bg1"/>
                </a:solidFill>
                <a:latin typeface="Bookman Old Style" pitchFamily="18" charset="0"/>
              </a:rPr>
              <a:t>» и ООО Фирма «Раздолье»  из  собственного зерна выпекают и реализуют  хлебобулочные изделия, которые пользуются большим спросом как в сельском поселении так и за его пределами.  </a:t>
            </a:r>
            <a:endParaRPr lang="ru-RU" sz="1200" b="1" i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3076" name="Picture 4" descr="E:\DCIM\101MSDCF\DSC077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500306"/>
            <a:ext cx="3000396" cy="2250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Bookman Old Style" pitchFamily="18" charset="0"/>
              </a:rPr>
              <a:t>Анализ земель в административных границах Краснооктябрьского сельского поселения по видам разрешенного использования</a:t>
            </a:r>
            <a:endParaRPr lang="ru-RU" sz="20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Kr.Oktyabr\Desktop\DSC06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00" y="0"/>
            <a:ext cx="3780000" cy="2835000"/>
          </a:xfrm>
          <a:prstGeom prst="rect">
            <a:avLst/>
          </a:prstGeom>
          <a:noFill/>
        </p:spPr>
      </p:pic>
      <p:pic>
        <p:nvPicPr>
          <p:cNvPr id="1027" name="Picture 3" descr="C:\Users\Kr.Oktyabr\Desktop\DSC0654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809994" cy="28574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Bookman Old Style" pitchFamily="18" charset="0"/>
              </a:rPr>
              <a:t>Строительство и жилищно-коммунальное хозяйство – значимая часть экономики поселения</a:t>
            </a:r>
            <a:endParaRPr lang="ru-RU" sz="24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30" name="Picture 6" descr="C:\Users\Kr.Oktyabr\Desktop\DSC04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5200"/>
            <a:ext cx="4190400" cy="3142800"/>
          </a:xfrm>
          <a:prstGeom prst="rect">
            <a:avLst/>
          </a:prstGeom>
          <a:noFill/>
        </p:spPr>
      </p:pic>
      <p:pic>
        <p:nvPicPr>
          <p:cNvPr id="1032" name="Picture 8" descr="C:\Users\Kr.Oktyabr\Desktop\DSC031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1643050"/>
            <a:ext cx="4135438" cy="3101579"/>
          </a:xfrm>
          <a:prstGeom prst="rect">
            <a:avLst/>
          </a:prstGeom>
          <a:noFill/>
        </p:spPr>
      </p:pic>
      <p:pic>
        <p:nvPicPr>
          <p:cNvPr id="11" name="Picture 7" descr="C:\Users\Kr.Oktyabr\Desktop\DSC047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600" y="3715200"/>
            <a:ext cx="4190400" cy="314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85884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/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Строительство: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сельского дома культуры на 200 мест,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прокладка водопроводной сети до родника 2,5 км,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Строительство семейной фермы д. Новопоселенная Лебедка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строительство теплого гаража Краснооктябрьской СОШ (силами школы)</a:t>
            </a:r>
            <a:br>
              <a:rPr lang="ru-RU" sz="1600" b="1" dirty="0" smtClean="0">
                <a:latin typeface="Bookman Old Style" pitchFamily="18" charset="0"/>
              </a:rPr>
            </a:br>
            <a:endParaRPr lang="ru-RU" sz="1600" b="1" dirty="0">
              <a:latin typeface="Bookman Old Style" pitchFamily="18" charset="0"/>
            </a:endParaRPr>
          </a:p>
        </p:txBody>
      </p:sp>
      <p:pic>
        <p:nvPicPr>
          <p:cNvPr id="4" name="Picture 9" descr="E:\DCIM\101MSDCF\DSC074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1142984"/>
            <a:ext cx="3336261" cy="2500330"/>
          </a:xfrm>
          <a:prstGeom prst="rect">
            <a:avLst/>
          </a:prstGeom>
          <a:noFill/>
        </p:spPr>
      </p:pic>
      <p:pic>
        <p:nvPicPr>
          <p:cNvPr id="8" name="Picture 7" descr="E:\DCIM\101MSDCF\DSC07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786190"/>
            <a:ext cx="3857652" cy="2893239"/>
          </a:xfrm>
          <a:prstGeom prst="rect">
            <a:avLst/>
          </a:prstGeom>
          <a:noFill/>
        </p:spPr>
      </p:pic>
      <p:pic>
        <p:nvPicPr>
          <p:cNvPr id="9" name="Picture 5" descr="D:\Всё здесь\фото\РАЗНОЕ\DSC04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43380"/>
            <a:ext cx="3143272" cy="2357454"/>
          </a:xfrm>
          <a:prstGeom prst="rect">
            <a:avLst/>
          </a:prstGeom>
          <a:noFill/>
        </p:spPr>
      </p:pic>
      <p:pic>
        <p:nvPicPr>
          <p:cNvPr id="10" name="Picture 4" descr="D:\Всё здесь\фото\ФОТО 2013\DCIM\101MSDCF\DSC060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1285860"/>
            <a:ext cx="3524273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>
                <a:latin typeface="Bookman Old Style" pitchFamily="18" charset="0"/>
              </a:rPr>
              <a:t>Общая характеристика численности населения </a:t>
            </a:r>
            <a:br>
              <a:rPr lang="ru-RU" sz="1600" b="1" i="1" dirty="0" smtClean="0">
                <a:latin typeface="Bookman Old Style" pitchFamily="18" charset="0"/>
              </a:rPr>
            </a:br>
            <a:r>
              <a:rPr lang="ru-RU" sz="1600" b="1" i="1" dirty="0" smtClean="0">
                <a:latin typeface="Bookman Old Style" pitchFamily="18" charset="0"/>
              </a:rPr>
              <a:t>Краснооктябрьского сельского поселения </a:t>
            </a:r>
            <a:br>
              <a:rPr lang="ru-RU" sz="1600" b="1" i="1" dirty="0" smtClean="0">
                <a:latin typeface="Bookman Old Style" pitchFamily="18" charset="0"/>
              </a:rPr>
            </a:br>
            <a:endParaRPr lang="ru-RU" sz="1600" b="1" i="1" dirty="0"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сё здесь\фото\РАЗНОЕ\DSC044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238522" cy="2428892"/>
          </a:xfrm>
          <a:prstGeom prst="rect">
            <a:avLst/>
          </a:prstGeom>
          <a:noFill/>
        </p:spPr>
      </p:pic>
      <p:pic>
        <p:nvPicPr>
          <p:cNvPr id="1027" name="Picture 3" descr="D:\Всё здесь\фото\РАЗНОЕ\DSC045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28"/>
            <a:ext cx="3762403" cy="2821802"/>
          </a:xfrm>
          <a:prstGeom prst="rect">
            <a:avLst/>
          </a:prstGeom>
          <a:noFill/>
        </p:spPr>
      </p:pic>
      <p:pic>
        <p:nvPicPr>
          <p:cNvPr id="1028" name="Picture 4" descr="D:\Всё здесь\фото\РАЗНОЕ\DSC045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1" y="4214818"/>
            <a:ext cx="3238379" cy="2428784"/>
          </a:xfrm>
          <a:prstGeom prst="rect">
            <a:avLst/>
          </a:prstGeom>
          <a:noFill/>
        </p:spPr>
      </p:pic>
      <p:pic>
        <p:nvPicPr>
          <p:cNvPr id="1030" name="Picture 6" descr="D:\Всё здесь\фото\DSC06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142852"/>
            <a:ext cx="2952738" cy="2214554"/>
          </a:xfrm>
          <a:prstGeom prst="rect">
            <a:avLst/>
          </a:prstGeom>
          <a:noFill/>
        </p:spPr>
      </p:pic>
      <p:pic>
        <p:nvPicPr>
          <p:cNvPr id="1032" name="Picture 8" descr="E:\DCIM\101MSDCF\DSC072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428868"/>
            <a:ext cx="3214710" cy="241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Основные налогоплательщики НДФЛ в бюджет Краснооктябрьского сельского поселения за 2013 год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тыс. руб.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Основные налогоплательщики земельного налога в бюджет Краснооктябрьского сельского поселения </a:t>
            </a:r>
            <a:br>
              <a:rPr lang="ru-RU" sz="2000" b="1" i="1" dirty="0" smtClean="0"/>
            </a:br>
            <a:r>
              <a:rPr lang="ru-RU" sz="2000" b="1" i="1" dirty="0" smtClean="0"/>
              <a:t>за  2013 год  тыс. руб.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/>
            </a:r>
            <a:br>
              <a:rPr lang="ru-RU" sz="1400" dirty="0" smtClean="0">
                <a:latin typeface="Bookman Old Style" pitchFamily="18" charset="0"/>
              </a:rPr>
            </a:br>
            <a:r>
              <a:rPr lang="ru-RU" sz="1400" b="1" dirty="0" smtClean="0">
                <a:latin typeface="Bookman Old Style" pitchFamily="18" charset="0"/>
              </a:rPr>
              <a:t>В течении 2013 года было Женсоветом Краснооктябрьского сельского поселения проведено 12 заседаний и 17 рейдов . Члены Женсовета посещали семьи в которых не все благополучно. К сожалению, 3 семьи проживающих на территории поселения - имеют статус «неблагополучная семья».</a:t>
            </a:r>
            <a:endParaRPr lang="ru-RU" sz="1400" b="1" dirty="0">
              <a:latin typeface="Bookman Old Style" pitchFamily="18" charset="0"/>
            </a:endParaRPr>
          </a:p>
        </p:txBody>
      </p:sp>
      <p:pic>
        <p:nvPicPr>
          <p:cNvPr id="1026" name="Picture 2" descr="D:\Всё здесь\НОВОСТИ\35267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468434" cy="2286016"/>
          </a:xfrm>
          <a:prstGeom prst="rect">
            <a:avLst/>
          </a:prstGeom>
          <a:noFill/>
        </p:spPr>
      </p:pic>
      <p:pic>
        <p:nvPicPr>
          <p:cNvPr id="1027" name="Picture 3" descr="D:\Всё здесь\НОВОСТИ\DSC05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71942"/>
            <a:ext cx="2428892" cy="1821669"/>
          </a:xfrm>
          <a:prstGeom prst="rect">
            <a:avLst/>
          </a:prstGeom>
          <a:noFill/>
        </p:spPr>
      </p:pic>
      <p:pic>
        <p:nvPicPr>
          <p:cNvPr id="1028" name="Picture 4" descr="D:\Всё здесь\НОВОСТИ\DSC053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429132"/>
            <a:ext cx="2718326" cy="2214578"/>
          </a:xfrm>
          <a:prstGeom prst="rect">
            <a:avLst/>
          </a:prstGeom>
          <a:noFill/>
        </p:spPr>
      </p:pic>
      <p:pic>
        <p:nvPicPr>
          <p:cNvPr id="1029" name="Picture 5" descr="D:\Всё здесь\НОВОСТИ\S6300044 - коп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714488"/>
            <a:ext cx="3257539" cy="2443154"/>
          </a:xfrm>
          <a:prstGeom prst="rect">
            <a:avLst/>
          </a:prstGeom>
          <a:noFill/>
        </p:spPr>
      </p:pic>
      <p:pic>
        <p:nvPicPr>
          <p:cNvPr id="1030" name="Picture 6" descr="D:\Всё здесь\НОВОСТИ\родкомитет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429132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Bookman Old Style" pitchFamily="18" charset="0"/>
              </a:rPr>
              <a:t>Советом общественности: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   В 2013 году было проведено 18 заседаний, где рассматривались основные вопросы злоупотребления гражданами спиртными напитками, безработица, проблемные семьи, а также вопросы благоустройства и проведение социально-культурных мероприятий.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    Кроме заседаний общественные комиссии провели 21 рейд по домохозяйствам</a:t>
            </a:r>
            <a:br>
              <a:rPr lang="ru-RU" sz="1600" b="1" dirty="0" smtClean="0">
                <a:latin typeface="Bookman Old Style" pitchFamily="18" charset="0"/>
              </a:rPr>
            </a:br>
            <a:r>
              <a:rPr lang="ru-RU" sz="1600" b="1" dirty="0" smtClean="0">
                <a:latin typeface="Bookman Old Style" pitchFamily="18" charset="0"/>
              </a:rPr>
              <a:t> и на фермах КФХ Зубова В.С.</a:t>
            </a:r>
            <a:r>
              <a:rPr lang="ru-RU" sz="1600" dirty="0" smtClean="0">
                <a:latin typeface="Bookman Old Style" pitchFamily="18" charset="0"/>
              </a:rPr>
              <a:t/>
            </a:r>
            <a:br>
              <a:rPr lang="ru-RU" sz="1600" dirty="0" smtClean="0">
                <a:latin typeface="Bookman Old Style" pitchFamily="18" charset="0"/>
              </a:rPr>
            </a:b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2050" name="Picture 2" descr="D:\Всё здесь\НОВОСТИ\Члены Женсовета с работниками фермы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2786082" cy="2089562"/>
          </a:xfrm>
          <a:prstGeom prst="rect">
            <a:avLst/>
          </a:prstGeom>
          <a:noFill/>
        </p:spPr>
      </p:pic>
      <p:pic>
        <p:nvPicPr>
          <p:cNvPr id="2051" name="Picture 3" descr="D:\Всё здесь\фото\РАЗНОЕ\DSC04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928670"/>
            <a:ext cx="2928958" cy="2196719"/>
          </a:xfrm>
          <a:prstGeom prst="rect">
            <a:avLst/>
          </a:prstGeom>
          <a:noFill/>
        </p:spPr>
      </p:pic>
      <p:pic>
        <p:nvPicPr>
          <p:cNvPr id="2052" name="Picture 4" descr="D:\Всё здесь\фото\РАЗНОЕ\DSC04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2857520" cy="2143140"/>
          </a:xfrm>
          <a:prstGeom prst="rect">
            <a:avLst/>
          </a:prstGeom>
          <a:noFill/>
        </p:spPr>
      </p:pic>
      <p:pic>
        <p:nvPicPr>
          <p:cNvPr id="2053" name="Picture 5" descr="D:\Всё здесь\фото\РАЗНОЕ\DSC04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786058"/>
            <a:ext cx="2428892" cy="1821670"/>
          </a:xfrm>
          <a:prstGeom prst="rect">
            <a:avLst/>
          </a:prstGeom>
          <a:noFill/>
        </p:spPr>
      </p:pic>
      <p:pic>
        <p:nvPicPr>
          <p:cNvPr id="2054" name="Picture 6" descr="D:\Всё здесь\Новые новости\P11008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929322" y="2786058"/>
            <a:ext cx="2857488" cy="2143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000108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bg1"/>
                </a:solidFill>
              </a:rPr>
              <a:t>Участие в благоустройстве поселения –</a:t>
            </a:r>
            <a:br>
              <a:rPr lang="ru-RU" sz="2000" b="1" i="1" dirty="0" smtClean="0">
                <a:solidFill>
                  <a:schemeClr val="bg1"/>
                </a:solidFill>
              </a:rPr>
            </a:br>
            <a:r>
              <a:rPr lang="ru-RU" sz="2000" b="1" i="1" dirty="0" smtClean="0">
                <a:solidFill>
                  <a:schemeClr val="bg1"/>
                </a:solidFill>
              </a:rPr>
              <a:t> стремление каждого жителя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Всё здесь\фото\DSC03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572008"/>
            <a:ext cx="2809896" cy="2107422"/>
          </a:xfrm>
          <a:prstGeom prst="rect">
            <a:avLst/>
          </a:prstGeom>
          <a:noFill/>
        </p:spPr>
      </p:pic>
      <p:pic>
        <p:nvPicPr>
          <p:cNvPr id="2052" name="Picture 4" descr="D:\Всё здесь\фото\DSC030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572008"/>
            <a:ext cx="2825741" cy="2119306"/>
          </a:xfrm>
          <a:prstGeom prst="rect">
            <a:avLst/>
          </a:prstGeom>
          <a:noFill/>
        </p:spPr>
      </p:pic>
      <p:pic>
        <p:nvPicPr>
          <p:cNvPr id="2053" name="Picture 5" descr="D:\Всё здесь\фото\DSC042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642918"/>
            <a:ext cx="2928958" cy="2196719"/>
          </a:xfrm>
          <a:prstGeom prst="rect">
            <a:avLst/>
          </a:prstGeom>
          <a:noFill/>
        </p:spPr>
      </p:pic>
      <p:pic>
        <p:nvPicPr>
          <p:cNvPr id="2054" name="Picture 6" descr="D:\Всё здесь\фото\DSC043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22041"/>
            <a:ext cx="2714612" cy="2035959"/>
          </a:xfrm>
          <a:prstGeom prst="rect">
            <a:avLst/>
          </a:prstGeom>
          <a:noFill/>
        </p:spPr>
      </p:pic>
      <p:pic>
        <p:nvPicPr>
          <p:cNvPr id="2055" name="Picture 7" descr="D:\Всё здесь\фото\DSC067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2928934"/>
            <a:ext cx="2571768" cy="1928826"/>
          </a:xfrm>
          <a:prstGeom prst="rect">
            <a:avLst/>
          </a:prstGeom>
          <a:noFill/>
        </p:spPr>
      </p:pic>
      <p:pic>
        <p:nvPicPr>
          <p:cNvPr id="2056" name="Picture 8" descr="D:\Всё здесь\фото\DSC068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071546"/>
            <a:ext cx="3286148" cy="2464611"/>
          </a:xfrm>
          <a:prstGeom prst="rect">
            <a:avLst/>
          </a:prstGeom>
          <a:noFill/>
        </p:spPr>
      </p:pic>
      <p:pic>
        <p:nvPicPr>
          <p:cNvPr id="12" name="Picture 2" descr="D:\Всё здесь\фото\DSC02870.JPG"/>
          <p:cNvPicPr>
            <a:picLocks noGrp="1" noChangeAspect="1" noChangeArrowheads="1"/>
          </p:cNvPicPr>
          <p:nvPr>
            <p:ph idx="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357422" y="2714620"/>
            <a:ext cx="3088747" cy="2316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b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Bookman Old Style" pitchFamily="18" charset="0"/>
              </a:rPr>
              <a:t>Краснооктябрьское сельское поселение на 2014 год ставит перед собой следующие задачи:</a:t>
            </a:r>
          </a:p>
          <a:p>
            <a:pPr algn="ctr">
              <a:buNone/>
            </a:pPr>
            <a:endParaRPr lang="ru-RU" sz="18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- Усилить работу во всех направлениях по увеличению численности поголовья скота в личных подворьях ;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- Актуальной проблемой в сельском поселении является вовлечение в сферу предпринимательства граждан села и по этому, не обходимо активизировать работу по созданию  новых рабочих мест ;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- По программе «Чистая вода» – продолжить реконструкцию водопроводной сети по населенным пунктам и начать поставку родниковой воды в п.с. Красный Октябрь;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- Продолжить работу по уличному освещению: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- По программе переселения из аварийного и ветхого жилья (дом по ул. Советская – 11) строительство нового жилья стоимостью 3,113 млн. руб.;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- Усилить работу по налогооблагаемой базе и контроль по сбору налогов, так как осуществление наших планов напрямую зависит от поступления собранных средств сельским поселением;</a:t>
            </a:r>
          </a:p>
          <a:p>
            <a:pPr>
              <a:buNone/>
            </a:pPr>
            <a:r>
              <a:rPr lang="ru-RU" sz="1800" dirty="0" smtClean="0">
                <a:latin typeface="Bookman Old Style" pitchFamily="18" charset="0"/>
              </a:rPr>
              <a:t> - Усилить работу депутатов, женсовета и совета общественности.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ctr">
              <a:buNone/>
            </a:pPr>
            <a:endParaRPr lang="ru-RU" b="1" i="1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Bookman Old Style" pitchFamily="18" charset="0"/>
              </a:rPr>
              <a:t>Спасибо за внимание !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9"/>
            <a:ext cx="7743852" cy="571503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Численность экономически активного населения по Краснооктябрьскому сельскому поселению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857232"/>
          <a:ext cx="8858312" cy="6000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Демографическая ситуация </a:t>
            </a:r>
            <a:b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по Краснооктябрьскому сельскому поселению</a:t>
            </a:r>
            <a:b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Bookman Old Style" pitchFamily="18" charset="0"/>
              </a:rPr>
              <a:t>2011-2013 годы</a:t>
            </a:r>
            <a:endParaRPr lang="ru-RU" sz="2000" b="1" i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Численность  скота в ЛПХ </a:t>
            </a:r>
            <a:b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Краснооктябрьского сельского поселения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31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Поголовье КРС  в расчете на 100 дворов, гол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714356"/>
          <a:ext cx="9144000" cy="6143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Поголовье коров на 100 дворов, гол.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500042"/>
          <a:ext cx="9144000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Кредитование ЛПХ </a:t>
            </a:r>
            <a:b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Bookman Old Style" pitchFamily="18" charset="0"/>
              </a:rPr>
              <a:t>Краснооктябрьского сельского поселения</a:t>
            </a:r>
            <a:endParaRPr lang="ru-RU" sz="28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115328" cy="282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32"/>
                <a:gridCol w="2028832"/>
                <a:gridCol w="2028832"/>
                <a:gridCol w="2028832"/>
              </a:tblGrid>
              <a:tr h="5985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 тыс. руб.</a:t>
                      </a:r>
                      <a:endParaRPr lang="ru-RU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2455</a:t>
                      </a:r>
                      <a:endParaRPr lang="ru-RU" dirty="0"/>
                    </a:p>
                  </a:txBody>
                  <a:tcPr/>
                </a:tc>
              </a:tr>
              <a:tr h="598586"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2925</a:t>
                      </a:r>
                      <a:endParaRPr lang="ru-RU" dirty="0"/>
                    </a:p>
                  </a:txBody>
                  <a:tcPr/>
                </a:tc>
              </a:tr>
              <a:tr h="1033175">
                <a:tc>
                  <a:txBody>
                    <a:bodyPr/>
                    <a:lstStyle/>
                    <a:p>
                      <a:r>
                        <a:rPr lang="ru-RU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2496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Получено кредитов на развитие ЛПХ за 2006-2013гг. </a:t>
            </a:r>
            <a:br>
              <a:rPr lang="ru-RU" sz="2000" b="1" dirty="0" smtClean="0"/>
            </a:br>
            <a:r>
              <a:rPr lang="ru-RU" sz="2000" b="1" dirty="0" smtClean="0"/>
              <a:t>(по состоянию на 20.12.2013 г.) на 100 дворов по Новошешминскому району, шт.</a:t>
            </a:r>
            <a:endParaRPr lang="ru-RU" sz="2000" b="1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1000108"/>
          <a:ext cx="8929718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433</Words>
  <Application>Microsoft Office PowerPoint</Application>
  <PresentationFormat>Экран (4:3)</PresentationFormat>
  <Paragraphs>163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Социально-экономическое развитие Краснооктябрьского сельского поселения  2011-2013 годы</vt:lpstr>
      <vt:lpstr>Общая характеристика численности населения  Краснооктябрьского сельского поселения  </vt:lpstr>
      <vt:lpstr>Численность экономически активного населения по Краснооктябрьскому сельскому поселению</vt:lpstr>
      <vt:lpstr>Демографическая ситуация  по Краснооктябрьскому сельскому поселению 2011-2013 годы</vt:lpstr>
      <vt:lpstr>Численность  скота в ЛПХ  Краснооктябрьского сельского поселения</vt:lpstr>
      <vt:lpstr>Поголовье КРС  в расчете на 100 дворов, гол</vt:lpstr>
      <vt:lpstr>Поголовье коров на 100 дворов, гол.</vt:lpstr>
      <vt:lpstr>Кредитование ЛПХ  Краснооктябрьского сельского поселения</vt:lpstr>
      <vt:lpstr>Получено кредитов на развитие ЛПХ за 2006-2013гг.  (по состоянию на 20.12.2013 г.) на 100 дворов по Новошешминскому району, шт.</vt:lpstr>
      <vt:lpstr>Показатели работы личных подворных хозяйств Краснооктябрьского сельского поселения </vt:lpstr>
      <vt:lpstr>  Личное подсобное хозяйство: Зубов Николай Николаевич Глава хозяйства – Зубов Николай Николаевич – работает водителем КФХ «Раздолье». В своем личном подворье содержит 5 голов КРС на откорме, а также в хозяйстве содержатся на откорме 15 голов свиней, птиц более 30 голов. Постоянный участник сельскохозяйственных ярмарок в г. Казани.        Посевная помощь ЛПХ составляет 0,29 га. Собрано 25 ц. картофеля, 2 ц. овощей. В течении года реализовано 27,5 ц. мяса, картофеля 5 ц. всего на сумму 720 тыс. рублей. На вырученные средства было приобретено: молодняк КРС, корма, мотоблок, бензокосилка.  </vt:lpstr>
      <vt:lpstr>      Личное подсобное хозяйство: Михайлова Татьяна Николаевна Глава хозяйства – Михайлова Татьяна Николаевна – работает учетчиком в ООО Агрофирма «Кулон». В личном подворье содержит 9 голов КРС в том, числе коров 4, также в хозяйстве содержатся 17 голов свиней, 19 овец, лошадь, птиц более 50 голов.         Посевная помощь ЛПХ составляет 0,21 га. Собрано 10,5  ц. картофеля, 3 ц. овощей. В течении года реализовано 10 ц. мяса, 100 ц. молока, все на сумму 350 тыс. рублей. На вырученные средства приобретена легковая автомашина НИВА ВАЗ 2121.        В подворье имеется малогабаритная сельскохозяйственная техника: мотоблок, бензотример.    </vt:lpstr>
      <vt:lpstr>   Личное подсобное хозяйство: Сулейманова Резеда Файрушевна Глава хозяйства – Сулейманова Резеда Файрушевна – работает в личном подсобном хозяйстве. В личном подворье содержит 11 голов КРС в том, числе коров 3, также в хозяйстве содержатся 29 овец, птиц более 50 голов.         Посевная помощь ЛПХ составляет 0,21 га. Собрано 15 ц. картофеля, 4 ц. овощей. В течении года реализовано 16 ц. мяса, 6 ц. молока, все на сумму 352 тыс. рублей. На вырученные средства приобретен трактор МТЗ- 80, косилка, плуг.        В подворье имеется малогабаритная сельскохозяйственная техника: мотоблок, бензотример.  </vt:lpstr>
      <vt:lpstr>   Личное подсобное хозяйство: Насибулин Марат Минуллаевич Глава хозяйства – Насибулин Марат Минуллаевич – работает водителем ООО Агрофирма «Кулон». В личном подворье содержит 10 голов КРС в том, числе коров 2, также в хозяйстве содержатся 27 голов свиней, птиц более 40 голов.         Посевная помощь ЛПХ составляет 0,24 га. Собрано 12,5 ц. картофеля, 3 ц. овощей. В течении года реализовано 15 ц. мяса,  все на сумму 330 тыс. рублей. На вырученные средства приобретено: молодняк КРС, корма, малогабаритная сельскохозяйственная техника. </vt:lpstr>
      <vt:lpstr>Открытие бизнеса по программе самозанятости за 2011-2013 гг.</vt:lpstr>
      <vt:lpstr>    На территории поселения осуществляют сельскохозяйственную деятельность следующие хозяйствующие субъекты: - Инвестор ООО Агрофирма «Кулон» - площадь используемой земли составляет – 8473 га, численность работающих - 140 человек. Основная  отрасль Агрофирмы – растениеводство. Главным достижением является то, что в настоящее время в нашем поселении нет ни одного гектара необработанной и бесхозной пашни.  - КФХ «Зубов В.С.» – площадь используемой земли составляет 338 га, численность работающих - 53. Основная деятельность КФХ производство мяса и молока.         Общая площадь земли в границах поселения составляет – 11251га. </vt:lpstr>
      <vt:lpstr>Анализ земель в административных границах Краснооктябрьского сельского поселения по видам разрешенного использования</vt:lpstr>
      <vt:lpstr>Строительство и жилищно-коммунальное хозяйство – значимая часть экономики поселения</vt:lpstr>
      <vt:lpstr>  Строительство: сельского дома культуры на 200 мест, прокладка водопроводной сети до родника 2,5 км, Строительство семейной фермы д. Новопоселенная Лебедка строительство теплого гаража Краснооктябрьской СОШ (силами школы) </vt:lpstr>
      <vt:lpstr>Слайд 20</vt:lpstr>
      <vt:lpstr>Основные налогоплательщики НДФЛ в бюджет Краснооктябрьского сельского поселения за 2013 год   тыс. руб.</vt:lpstr>
      <vt:lpstr>Основные налогоплательщики земельного налога в бюджет Краснооктябрьского сельского поселения  за  2013 год  тыс. руб.</vt:lpstr>
      <vt:lpstr> В течении 2013 года было Женсоветом Краснооктябрьского сельского поселения проведено 12 заседаний и 17 рейдов . Члены Женсовета посещали семьи в которых не все благополучно. К сожалению, 3 семьи проживающих на территории поселения - имеют статус «неблагополучная семья».</vt:lpstr>
      <vt:lpstr>                                                Советом общественности:    В 2013 году было проведено 18 заседаний, где рассматривались основные вопросы злоупотребления гражданами спиртными напитками, безработица, проблемные семьи, а также вопросы благоустройства и проведение социально-культурных мероприятий.     Кроме заседаний общественные комиссии провели 21 рейд по домохозяйствам  и на фермах КФХ Зубова В.С. </vt:lpstr>
      <vt:lpstr>Участие в благоустройстве поселения –  стремление каждого жителя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Kr.Oktyabr</dc:creator>
  <cp:lastModifiedBy>Kr.Oktyabr</cp:lastModifiedBy>
  <cp:revision>49</cp:revision>
  <dcterms:created xsi:type="dcterms:W3CDTF">2013-12-16T09:36:06Z</dcterms:created>
  <dcterms:modified xsi:type="dcterms:W3CDTF">2014-01-30T05:11:15Z</dcterms:modified>
</cp:coreProperties>
</file>